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11282.5</c:v>
                </c:pt>
                <c:pt idx="1">
                  <c:v>10346.6</c:v>
                </c:pt>
                <c:pt idx="2">
                  <c:v>3569.5</c:v>
                </c:pt>
                <c:pt idx="3">
                  <c:v>21293.599999999999</c:v>
                </c:pt>
                <c:pt idx="4">
                  <c:v>497</c:v>
                </c:pt>
                <c:pt idx="5">
                  <c:v>267</c:v>
                </c:pt>
                <c:pt idx="6">
                  <c:v>8399.7000000000007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9292.6</c:v>
                </c:pt>
                <c:pt idx="1">
                  <c:v>10224.799999999999</c:v>
                </c:pt>
                <c:pt idx="2">
                  <c:v>11282.5</c:v>
                </c:pt>
                <c:pt idx="3">
                  <c:v>12081.7</c:v>
                </c:pt>
                <c:pt idx="4" formatCode="0.0">
                  <c:v>12951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9996.7999999999993</c:v>
                </c:pt>
                <c:pt idx="1">
                  <c:v>8940.7000000000007</c:v>
                </c:pt>
                <c:pt idx="2">
                  <c:v>10346.6</c:v>
                </c:pt>
                <c:pt idx="3">
                  <c:v>11411.4</c:v>
                </c:pt>
                <c:pt idx="4">
                  <c:v>12587.5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5820.5</c:v>
                </c:pt>
                <c:pt idx="1">
                  <c:v>4580.8</c:v>
                </c:pt>
                <c:pt idx="2">
                  <c:v>3569.5</c:v>
                </c:pt>
                <c:pt idx="3">
                  <c:v>3569.5</c:v>
                </c:pt>
                <c:pt idx="4">
                  <c:v>3569.5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0.0">
                  <c:v>15768</c:v>
                </c:pt>
                <c:pt idx="1">
                  <c:v>16206.2</c:v>
                </c:pt>
                <c:pt idx="2">
                  <c:v>21293.599999999999</c:v>
                </c:pt>
                <c:pt idx="3">
                  <c:v>21293.599999999999</c:v>
                </c:pt>
                <c:pt idx="4">
                  <c:v>21293.599999999999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479.7</c:v>
                </c:pt>
                <c:pt idx="1">
                  <c:v>483.6</c:v>
                </c:pt>
                <c:pt idx="2">
                  <c:v>497</c:v>
                </c:pt>
                <c:pt idx="3">
                  <c:v>504</c:v>
                </c:pt>
                <c:pt idx="4">
                  <c:v>504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706.1</c:v>
                </c:pt>
                <c:pt idx="1">
                  <c:v>921.6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166</c:v>
                </c:pt>
                <c:pt idx="1">
                  <c:v>256</c:v>
                </c:pt>
                <c:pt idx="2">
                  <c:v>267</c:v>
                </c:pt>
                <c:pt idx="3">
                  <c:v>277.10000000000002</c:v>
                </c:pt>
                <c:pt idx="4">
                  <c:v>288.2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02976"/>
        <c:axId val="32304512"/>
        <c:axId val="0"/>
      </c:bar3DChart>
      <c:catAx>
        <c:axId val="323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304512"/>
        <c:crosses val="autoZero"/>
        <c:auto val="1"/>
        <c:lblAlgn val="ctr"/>
        <c:lblOffset val="100"/>
        <c:noMultiLvlLbl val="0"/>
      </c:catAx>
      <c:valAx>
        <c:axId val="3230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0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12095.1</c:v>
                </c:pt>
                <c:pt idx="1">
                  <c:v>769</c:v>
                </c:pt>
                <c:pt idx="2">
                  <c:v>243.1</c:v>
                </c:pt>
                <c:pt idx="3">
                  <c:v>300</c:v>
                </c:pt>
                <c:pt idx="4">
                  <c:v>27359.5</c:v>
                </c:pt>
                <c:pt idx="5">
                  <c:v>30</c:v>
                </c:pt>
                <c:pt idx="6">
                  <c:v>12481.6</c:v>
                </c:pt>
                <c:pt idx="7">
                  <c:v>124.4</c:v>
                </c:pt>
                <c:pt idx="8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41194188300069"/>
          <c:y val="1.0484179008010871E-2"/>
          <c:w val="0.31018952038838721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9571029446769"/>
          <c:y val="1.5126065290155024E-2"/>
          <c:w val="0.65852756940107837"/>
          <c:h val="0.890008323589583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10628.8</c:v>
                </c:pt>
                <c:pt idx="1">
                  <c:v>9119.2999999999993</c:v>
                </c:pt>
                <c:pt idx="2">
                  <c:v>12095.1</c:v>
                </c:pt>
                <c:pt idx="3">
                  <c:v>12548.8</c:v>
                </c:pt>
                <c:pt idx="4">
                  <c:v>15167.9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696.9</c:v>
                </c:pt>
                <c:pt idx="1">
                  <c:v>467.4</c:v>
                </c:pt>
                <c:pt idx="2">
                  <c:v>769</c:v>
                </c:pt>
                <c:pt idx="3">
                  <c:v>795.2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144.6</c:v>
                </c:pt>
                <c:pt idx="1">
                  <c:v>205</c:v>
                </c:pt>
                <c:pt idx="2">
                  <c:v>243.1</c:v>
                </c:pt>
                <c:pt idx="3">
                  <c:v>252.8</c:v>
                </c:pt>
                <c:pt idx="4">
                  <c:v>262.89999999999998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12.6</c:v>
                </c:pt>
                <c:pt idx="1">
                  <c:v>126</c:v>
                </c:pt>
                <c:pt idx="2">
                  <c:v>300</c:v>
                </c:pt>
                <c:pt idx="3">
                  <c:v>312</c:v>
                </c:pt>
                <c:pt idx="4">
                  <c:v>324.5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17309.900000000001</c:v>
                </c:pt>
                <c:pt idx="1">
                  <c:v>19101.7</c:v>
                </c:pt>
                <c:pt idx="2">
                  <c:v>27359.5</c:v>
                </c:pt>
                <c:pt idx="3">
                  <c:v>28270.400000000001</c:v>
                </c:pt>
                <c:pt idx="4">
                  <c:v>25606.1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3.2</c:v>
                </c:pt>
                <c:pt idx="1">
                  <c:v>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11083.5</c:v>
                </c:pt>
                <c:pt idx="1">
                  <c:v>9201.1</c:v>
                </c:pt>
                <c:pt idx="2">
                  <c:v>12481.6</c:v>
                </c:pt>
                <c:pt idx="3">
                  <c:v>7294.2</c:v>
                </c:pt>
                <c:pt idx="4">
                  <c:v>7473.9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114.8</c:v>
                </c:pt>
                <c:pt idx="1">
                  <c:v>190.4</c:v>
                </c:pt>
                <c:pt idx="2">
                  <c:v>124.4</c:v>
                </c:pt>
                <c:pt idx="3">
                  <c:v>129.4</c:v>
                </c:pt>
                <c:pt idx="4">
                  <c:v>134.6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209.9</c:v>
                </c:pt>
                <c:pt idx="1">
                  <c:v>201.9</c:v>
                </c:pt>
                <c:pt idx="2">
                  <c:v>250</c:v>
                </c:pt>
                <c:pt idx="3">
                  <c:v>210</c:v>
                </c:pt>
                <c:pt idx="4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189568"/>
        <c:axId val="84191488"/>
        <c:axId val="0"/>
      </c:bar3DChart>
      <c:catAx>
        <c:axId val="8418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191488"/>
        <c:crosses val="autoZero"/>
        <c:auto val="1"/>
        <c:lblAlgn val="ctr"/>
        <c:lblOffset val="100"/>
        <c:noMultiLvlLbl val="0"/>
      </c:catAx>
      <c:valAx>
        <c:axId val="8419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8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2332229310104"/>
          <c:y val="0.12126323232955698"/>
          <c:w val="0.3277667770689896"/>
          <c:h val="0.7747604671010631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dirty="0">
            <a:solidFill>
              <a:schemeClr val="tx1"/>
            </a:solidFill>
          </a:endParaRPr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2019 – 2021 годы</a:t>
          </a:r>
          <a:endParaRPr lang="ru-RU" sz="1800" dirty="0">
            <a:solidFill>
              <a:schemeClr val="tx1"/>
            </a:solidFill>
          </a:endParaRPr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Муниципальные программы Егорлыкского сельского поселения (проекты изменений)</a:t>
          </a:r>
          <a:endParaRPr lang="ru-RU" sz="1800" dirty="0">
            <a:solidFill>
              <a:schemeClr val="tx1"/>
            </a:solidFill>
          </a:endParaRPr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Областной закон «Об областном бюджете на 2019 год и плановый период 2020 и 2021 годов»</a:t>
          </a:r>
          <a:endParaRPr lang="ru-RU" sz="1800" dirty="0">
            <a:solidFill>
              <a:schemeClr val="tx1"/>
            </a:solidFill>
          </a:endParaRPr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21 766,5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22 637,2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23 542,8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12 731,6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7 504,2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7 683,9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443,7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443,7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443,7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4 152,6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4152,6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539,8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</dgm:pt>
    <dgm:pt modelId="{5C378525-1DB4-49A5-92FC-C5C3C52DB1DA}" type="pres">
      <dgm:prSet presAssocID="{8C4320B7-698C-477B-8E61-13096F7AA1BA}" presName="rootComposite1" presStyleCnt="0"/>
      <dgm:spPr/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</dgm:pt>
    <dgm:pt modelId="{746278C7-E7D5-4FFC-BBAB-DDE5A905BED4}" type="pres">
      <dgm:prSet presAssocID="{E3761C27-0E2A-405B-8035-23F6C9D6BDEB}" presName="rootComposite" presStyleCnt="0"/>
      <dgm:spPr/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</dgm:pt>
    <dgm:pt modelId="{63886784-D7B8-47AD-9AFD-20803722853A}" type="pres">
      <dgm:prSet presAssocID="{E3761C27-0E2A-405B-8035-23F6C9D6BDEB}" presName="hierChild5" presStyleCnt="0"/>
      <dgm:spPr/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</dgm:pt>
    <dgm:pt modelId="{19907A1B-C222-498E-B468-966DCD5593E2}" type="pres">
      <dgm:prSet presAssocID="{459023B6-03C9-4131-8DC0-F67C39C30CC1}" presName="rootComposite" presStyleCnt="0"/>
      <dgm:spPr/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</dgm:pt>
    <dgm:pt modelId="{2B0654EC-4D94-4041-B3DB-D51229AF95C6}" type="pres">
      <dgm:prSet presAssocID="{459023B6-03C9-4131-8DC0-F67C39C30CC1}" presName="hierChild5" presStyleCnt="0"/>
      <dgm:spPr/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</dgm:pt>
    <dgm:pt modelId="{282558B0-EEAC-4EBC-A0EF-EC8125485F8A}" type="pres">
      <dgm:prSet presAssocID="{26782E6A-8698-410B-8E11-D9F55E3FDD29}" presName="rootComposite" presStyleCnt="0"/>
      <dgm:spPr/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</dgm:pt>
    <dgm:pt modelId="{B1B3CA66-89C4-4B1C-B3A3-749BDF053D7E}" type="pres">
      <dgm:prSet presAssocID="{26782E6A-8698-410B-8E11-D9F55E3FDD29}" presName="hierChild5" presStyleCnt="0"/>
      <dgm:spPr/>
    </dgm:pt>
    <dgm:pt modelId="{3084E9C3-ACDE-4B44-90C3-EC8743564A5E}" type="pres">
      <dgm:prSet presAssocID="{8C4320B7-698C-477B-8E61-13096F7AA1BA}" presName="hierChild3" presStyleCnt="0"/>
      <dgm:spPr/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LinFactNeighborX="1974" custLinFactNeighborY="78431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55 655,9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11 282,5        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8 399,7 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53 652,7 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12 095,1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769,0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267,0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10 346,6 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3 569,5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21 293,6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497,0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124,4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243,1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300,0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27 359,5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30,0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12 481,6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250,0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</dgm:pt>
    <dgm:pt modelId="{6B02F9DA-186B-446D-9BDD-0E61769D9859}" type="sibTrans" cxnId="{0B07583E-AC41-4CB8-98A5-249F25DF5AFE}">
      <dgm:prSet/>
      <dgm:spPr/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</dgm:pt>
    <dgm:pt modelId="{476D685C-0BE6-4925-947E-D097C174EEF5}" type="pres">
      <dgm:prSet presAssocID="{6E385290-F9CF-49C9-8F34-1D42671582D7}" presName="vertFlow" presStyleCnt="0"/>
      <dgm:spPr/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3613" custLinFactNeighborY="23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413,0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412,1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412,2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11 168,2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10 489,8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10 759,3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33,2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34,6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36,0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243,1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252,8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262,9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1 027,4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1 068,5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1 111,3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2019 – 2021 годы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Муниципальные программы Егорлыкского сельского поселения (проекты изменений)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Областной закон «Об областном бюджете на 2019 год и плановый период 2020 и 2021 годов»</a:t>
          </a:r>
          <a:endParaRPr lang="ru-RU" sz="18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0" y="914920"/>
          <a:ext cx="9143999" cy="11665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55 655,9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11 282,5        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10 346,6 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3 569,5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21 293,6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497,0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267,0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8 399,7 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53 652,7 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12 095,1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769,0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243,1 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300,0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27 359,5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30,0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12 481,6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060151">
          <a:off x="6159796" y="4789205"/>
          <a:ext cx="111544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248472" y="4919573"/>
          <a:ext cx="3995898" cy="4364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124,4</a:t>
          </a:r>
          <a:endParaRPr lang="ru-RU" sz="1600" kern="1200" dirty="0" smtClean="0"/>
        </a:p>
      </dsp:txBody>
      <dsp:txXfrm>
        <a:off x="4261255" y="4932356"/>
        <a:ext cx="3970332" cy="410890"/>
      </dsp:txXfrm>
    </dsp:sp>
    <dsp:sp modelId="{DFC5247D-BB36-4D40-BA60-FCF0AED99FF6}">
      <dsp:nvSpPr>
        <dsp:cNvPr id="0" name=""/>
        <dsp:cNvSpPr/>
      </dsp:nvSpPr>
      <dsp:spPr>
        <a:xfrm rot="5402687">
          <a:off x="6226471" y="5375765"/>
          <a:ext cx="39469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250,0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413,0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412,1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412,2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11 168,2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10 489,8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10 759,3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33,2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34,6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36,0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243,1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252,8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262,9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4000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60158"/>
            <a:ext cx="7920880" cy="22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БЮДЖЕТА ЕГОРЛЫКСКОГО СЕЛЬСКОГО ПОСЕЛЕНИЯ ЕГОРЛЫКСКОГО РАЙОНА НА 2019 ГОД И НА ПЛАНОВЫЙ ПЕРИОД 2020 И 2021 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Администрация Егорлыкского </a:t>
            </a:r>
            <a:endParaRPr lang="ru-RU" dirty="0" smtClean="0"/>
          </a:p>
          <a:p>
            <a:pPr algn="r"/>
            <a:r>
              <a:rPr lang="ru-RU" dirty="0" smtClean="0"/>
              <a:t>сельского </a:t>
            </a:r>
            <a:r>
              <a:rPr lang="ru-RU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ДОХОДОВ БЮДЖЕТА ЕГОРЛЫКСКОГО СЕЛЬСКОГО ПОСЕЛЕНИЯ В 2019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7517113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ДОХОДОВ БЮДЖЕТА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33422602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БЮДЖЕТА ЕГОРЛЫКСКОГО СЕЛЬСКОГО ПОСЕЛЕНИЯ В 2019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81992999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РАСХОДОВ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БЮДЖЕТА ЕГОРЛЫКСКОГО СЕЛЬСКОГО ПОСЕЛЕНИЯ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4349202"/>
              </p:ext>
            </p:extLst>
          </p:nvPr>
        </p:nvGraphicFramePr>
        <p:xfrm>
          <a:off x="0" y="980728"/>
          <a:ext cx="910850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2320047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5580028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2443303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21321418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631039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9079703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6188648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201573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6613468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проекта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2019 год и плановый период 2020 и 2021 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«БЮДЖЕТ ДЛЯ ГРАЖДАН»?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54851174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2019 ГОД И ПЛАНОВЫЙ ПЕРИОД 2020 И 2021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ДОХОДЫ БЮДЖЕТА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074540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на территории Егорлыкского сельского поселения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30014"/>
              </p:ext>
            </p:extLst>
          </p:nvPr>
        </p:nvGraphicFramePr>
        <p:xfrm>
          <a:off x="179512" y="1900839"/>
          <a:ext cx="8856984" cy="455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122"/>
                <a:gridCol w="4102978"/>
                <a:gridCol w="2250553"/>
                <a:gridCol w="1742331"/>
              </a:tblGrid>
              <a:tr h="8755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 и сборы, установленные законодательством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 муниципального района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Бюджеты сельских поселений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897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доходы физических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13,0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%  - 4%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2,0% +4%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44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Государственная пошлина (по видам)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2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налог на вмененный доход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 - 10%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30% + 10%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37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имущество физических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  <a:tr h="582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Межбюджетные трансферты – основной вид безвозмездных перечислений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0525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021987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4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ПАРАМЕТРЫ БЮДЖЕТА ПОСЕЛЕНИЯ</a:t>
            </a:r>
            <a:endParaRPr lang="ru-RU" sz="2400" b="1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5138"/>
              </p:ext>
            </p:extLst>
          </p:nvPr>
        </p:nvGraphicFramePr>
        <p:xfrm>
          <a:off x="160908" y="908720"/>
          <a:ext cx="8731572" cy="5832581"/>
        </p:xfrm>
        <a:graphic>
          <a:graphicData uri="http://schemas.openxmlformats.org/drawingml/2006/table">
            <a:tbl>
              <a:tblPr firstRow="1" bandRow="1"/>
              <a:tblGrid>
                <a:gridCol w="3114948"/>
                <a:gridCol w="1573935"/>
                <a:gridCol w="1321351"/>
                <a:gridCol w="1401902"/>
                <a:gridCol w="13194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288,9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55 655,9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53 853,9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51 703,8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39 916,8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47 256,2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49 137,3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51 193,8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12 372,1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8 399,7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4 716,6</a:t>
                      </a: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53 618,0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53 652,7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49 842,8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49 209,9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-1 329,1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+2 003,2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+4 011,1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+2 493,9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1 329,1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2019 год</a:t>
            </a:r>
            <a:r>
              <a:rPr lang="ru-RU" alt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endParaRPr lang="ru-RU" sz="1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9151826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1081</Words>
  <Application>Microsoft Office PowerPoint</Application>
  <PresentationFormat>Экран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Нормативы зачисления налогов по уровням бюджета на территории Егорлыкского сельского поселения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2019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68</cp:revision>
  <cp:lastPrinted>2018-11-30T08:52:40Z</cp:lastPrinted>
  <dcterms:created xsi:type="dcterms:W3CDTF">2018-11-28T11:29:23Z</dcterms:created>
  <dcterms:modified xsi:type="dcterms:W3CDTF">2018-11-30T08:53:39Z</dcterms:modified>
</cp:coreProperties>
</file>