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7" r:id="rId16"/>
    <p:sldId id="270" r:id="rId17"/>
    <p:sldId id="269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5.2221628152427507E-2"/>
                  <c:y val="-3.64004137796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10954.7</c:v>
                </c:pt>
                <c:pt idx="1">
                  <c:v>8836.9</c:v>
                </c:pt>
                <c:pt idx="2">
                  <c:v>4017.9</c:v>
                </c:pt>
                <c:pt idx="3">
                  <c:v>18474.599999999999</c:v>
                </c:pt>
                <c:pt idx="4">
                  <c:v>441.2</c:v>
                </c:pt>
                <c:pt idx="5">
                  <c:v>96.9</c:v>
                </c:pt>
                <c:pt idx="6">
                  <c:v>17678.900000000001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01.10.2019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10199.1</c:v>
                </c:pt>
                <c:pt idx="1">
                  <c:v>11581.9</c:v>
                </c:pt>
                <c:pt idx="2">
                  <c:v>10954.7</c:v>
                </c:pt>
                <c:pt idx="3">
                  <c:v>11659.8</c:v>
                </c:pt>
                <c:pt idx="4">
                  <c:v>12418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937536"/>
        <c:axId val="123939456"/>
        <c:axId val="0"/>
      </c:bar3DChart>
      <c:catAx>
        <c:axId val="123937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939456"/>
        <c:crosses val="autoZero"/>
        <c:auto val="1"/>
        <c:lblAlgn val="ctr"/>
        <c:lblOffset val="100"/>
        <c:noMultiLvlLbl val="0"/>
      </c:catAx>
      <c:valAx>
        <c:axId val="12393945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23937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01.10.2019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9033.6</c:v>
                </c:pt>
                <c:pt idx="1">
                  <c:v>10346.6</c:v>
                </c:pt>
                <c:pt idx="2">
                  <c:v>8836.9</c:v>
                </c:pt>
                <c:pt idx="3">
                  <c:v>15062.9</c:v>
                </c:pt>
                <c:pt idx="4">
                  <c:v>16615.400000000001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827712"/>
        <c:axId val="79829248"/>
        <c:axId val="0"/>
      </c:bar3DChart>
      <c:catAx>
        <c:axId val="79827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9829248"/>
        <c:crosses val="autoZero"/>
        <c:auto val="1"/>
        <c:lblAlgn val="ctr"/>
        <c:lblOffset val="100"/>
        <c:noMultiLvlLbl val="0"/>
      </c:catAx>
      <c:valAx>
        <c:axId val="79829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9827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на 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5514.1</c:v>
                </c:pt>
                <c:pt idx="1">
                  <c:v>3569.5</c:v>
                </c:pt>
                <c:pt idx="2">
                  <c:v>4017.9</c:v>
                </c:pt>
                <c:pt idx="3">
                  <c:v>4339.3999999999996</c:v>
                </c:pt>
                <c:pt idx="4">
                  <c:v>4775.2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на 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16039.4</c:v>
                </c:pt>
                <c:pt idx="1">
                  <c:v>21293.599999999999</c:v>
                </c:pt>
                <c:pt idx="2">
                  <c:v>18474.599999999999</c:v>
                </c:pt>
                <c:pt idx="3">
                  <c:v>18474.599999999999</c:v>
                </c:pt>
                <c:pt idx="4">
                  <c:v>18474.599999999999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958400"/>
        <c:axId val="123959936"/>
        <c:axId val="0"/>
      </c:bar3DChart>
      <c:catAx>
        <c:axId val="123958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959936"/>
        <c:crosses val="autoZero"/>
        <c:auto val="1"/>
        <c:lblAlgn val="ctr"/>
        <c:lblOffset val="100"/>
        <c:noMultiLvlLbl val="0"/>
      </c:catAx>
      <c:valAx>
        <c:axId val="12395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3958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499.4</c:v>
                </c:pt>
                <c:pt idx="1">
                  <c:v>497</c:v>
                </c:pt>
                <c:pt idx="2" formatCode="General">
                  <c:v>441.2</c:v>
                </c:pt>
                <c:pt idx="3" formatCode="General">
                  <c:v>446.9</c:v>
                </c:pt>
                <c:pt idx="4" formatCode="General">
                  <c:v>452.9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921.5</c:v>
                </c:pt>
                <c:pt idx="1">
                  <c:v>90.6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453.4</c:v>
                </c:pt>
                <c:pt idx="1">
                  <c:v>333.2</c:v>
                </c:pt>
                <c:pt idx="2">
                  <c:v>96.9</c:v>
                </c:pt>
                <c:pt idx="3" formatCode="General">
                  <c:v>100.8</c:v>
                </c:pt>
                <c:pt idx="4" formatCode="General">
                  <c:v>104.8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5833216"/>
        <c:axId val="125834752"/>
        <c:axId val="0"/>
      </c:bar3DChart>
      <c:catAx>
        <c:axId val="125833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834752"/>
        <c:crosses val="autoZero"/>
        <c:auto val="1"/>
        <c:lblAlgn val="ctr"/>
        <c:lblOffset val="100"/>
        <c:noMultiLvlLbl val="0"/>
      </c:catAx>
      <c:valAx>
        <c:axId val="12583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583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13819.1</c:v>
                </c:pt>
                <c:pt idx="1">
                  <c:v>813.2</c:v>
                </c:pt>
                <c:pt idx="2">
                  <c:v>202.8</c:v>
                </c:pt>
                <c:pt idx="3" formatCode="0.0">
                  <c:v>150</c:v>
                </c:pt>
                <c:pt idx="4" formatCode="0.0">
                  <c:v>34697.9</c:v>
                </c:pt>
                <c:pt idx="5" formatCode="0.0">
                  <c:v>5</c:v>
                </c:pt>
                <c:pt idx="6">
                  <c:v>14327.9</c:v>
                </c:pt>
                <c:pt idx="7">
                  <c:v>133.6</c:v>
                </c:pt>
                <c:pt idx="8" formatCode="0.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41194188300069"/>
          <c:y val="1.0484179008010871E-2"/>
          <c:w val="0.31018952038838721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smtClean="0"/>
            <a:t>Основные направления бюджетной и налоговой политики Егорлыкского сельского поселения на 2020 – 2022 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smtClean="0"/>
            <a:t>Областной закон «Об областном бюджете на 2020 год и плановый период 2021 и 2022 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20 081,5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21 248,8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21 767,1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14 527,9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8 941,5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9 083,7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734,2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724,4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724,4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12 509,5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57 334,3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20 232,1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60 501,1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10 954,7        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17 678,9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64 349,5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13 819,1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813,2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96,9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8 836,9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4 017,9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18 474,6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441,2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133,6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202,8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150,0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34 697,9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5,0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14 327,9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200,0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1 750,0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–710,0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570,4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10 876,2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11 347,6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11 548,9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22,1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23,0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23,9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202,8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221,3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230,3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356,9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400,0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420,0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Основные направления бюджетной и налоговой политики Егорлыкского сельского поселения на 2020 – 2022 годы</a:t>
          </a:r>
          <a:endParaRPr lang="ru-RU" sz="1800" kern="1200" dirty="0"/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Областной закон «Об областном бюджете на 2020 год и плановый период 2021 и 2022 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20 081,5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21 248,8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21 767,1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14 527,9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8 941,5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9 083,7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734,2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724,4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724,4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12 509,5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57 334,3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20 232,1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60 501,1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10 954,7        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8 836,9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4 017,9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18 474,6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441,2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96,9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17 678,9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64 349,5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13 819,1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813,2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202,8 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150,0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34 697,9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5,0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14 327,9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7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133,6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200,0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1 750,0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–710,0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570,4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10 876,2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11 347,6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11 548,9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22,1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23,0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23,9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202,8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221,3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230,3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356,9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400,0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420,0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" y="6531"/>
            <a:ext cx="9133747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6015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Администрация Егорлыкского </a:t>
            </a:r>
            <a:endParaRPr lang="ru-RU" dirty="0" smtClean="0"/>
          </a:p>
          <a:p>
            <a:pPr algn="r"/>
            <a:r>
              <a:rPr lang="ru-RU" dirty="0" smtClean="0"/>
              <a:t>сельского </a:t>
            </a:r>
            <a:r>
              <a:rPr lang="ru-RU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1079480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727178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25069681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5987351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5839794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10882885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2573957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4727869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8673106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75232873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428957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996929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577107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1364934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177226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61253349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2020 ГОД И ПЛАНОВЫЙ ПЕРИОД 2021 И 2022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977571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на территории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92891"/>
              </p:ext>
            </p:extLst>
          </p:nvPr>
        </p:nvGraphicFramePr>
        <p:xfrm>
          <a:off x="323528" y="1916832"/>
          <a:ext cx="8496944" cy="4518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1122"/>
                <a:gridCol w="4639478"/>
                <a:gridCol w="3096344"/>
              </a:tblGrid>
              <a:tr h="8755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сельских поселений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897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2,0% +4%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44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Государственная пошлина (по видам)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2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Единый налог на вмененный доход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30% + 10%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37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2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04933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Дотации (от лат. «</a:t>
                      </a:r>
                      <a:r>
                        <a:rPr lang="en-US" sz="2400" dirty="0" smtClean="0"/>
                        <a:t>Dotatio</a:t>
                      </a:r>
                      <a:r>
                        <a:rPr lang="ru-RU" sz="2400" dirty="0" smtClean="0"/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Предоставляются</a:t>
                      </a:r>
                      <a:r>
                        <a:rPr lang="ru-RU" sz="2000" baseline="0" dirty="0" smtClean="0"/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5613418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448160"/>
              </p:ext>
            </p:extLst>
          </p:nvPr>
        </p:nvGraphicFramePr>
        <p:xfrm>
          <a:off x="-1" y="1088098"/>
          <a:ext cx="9144001" cy="5769902"/>
        </p:xfrm>
        <a:graphic>
          <a:graphicData uri="http://schemas.openxmlformats.org/drawingml/2006/table">
            <a:tbl>
              <a:tblPr firstRow="1" bandRow="1"/>
              <a:tblGrid>
                <a:gridCol w="3431706"/>
                <a:gridCol w="1413969"/>
                <a:gridCol w="1448449"/>
                <a:gridCol w="1468119"/>
                <a:gridCol w="138175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60 501,1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107 956,9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73 697,0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47 256,2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42 822,2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50 084,4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52 840,9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19 031,6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17 678,9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57 872,5</a:t>
                      </a: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20 856,1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64 349,5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48 980,4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48 670,1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-3 848,4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+1 892,7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+4 146,3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3 848,4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2020 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7282117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1083</Words>
  <Application>Microsoft Office PowerPoint</Application>
  <PresentationFormat>Экран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Нормативы зачисления налогов по уровням бюджета на территории Егорлыкского сельского поселения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2020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94</cp:revision>
  <cp:lastPrinted>2018-11-30T08:52:40Z</cp:lastPrinted>
  <dcterms:created xsi:type="dcterms:W3CDTF">2018-11-28T11:29:23Z</dcterms:created>
  <dcterms:modified xsi:type="dcterms:W3CDTF">2020-01-09T08:16:50Z</dcterms:modified>
</cp:coreProperties>
</file>