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279" r:id="rId6"/>
    <p:sldId id="280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77" r:id="rId18"/>
    <p:sldId id="267" r:id="rId19"/>
    <p:sldId id="282" r:id="rId20"/>
    <p:sldId id="270" r:id="rId21"/>
    <p:sldId id="269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5.2221628152427507E-2"/>
                  <c:y val="-3.64004137796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13016.7</c:v>
                </c:pt>
                <c:pt idx="1">
                  <c:v>9680.2000000000007</c:v>
                </c:pt>
                <c:pt idx="2">
                  <c:v>4017.7</c:v>
                </c:pt>
                <c:pt idx="3">
                  <c:v>20855.7</c:v>
                </c:pt>
                <c:pt idx="4">
                  <c:v>569.5</c:v>
                </c:pt>
                <c:pt idx="5">
                  <c:v>260</c:v>
                </c:pt>
                <c:pt idx="6">
                  <c:v>38028.6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01.10.2020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11081.6</c:v>
                </c:pt>
                <c:pt idx="1">
                  <c:v>8000.5</c:v>
                </c:pt>
                <c:pt idx="2">
                  <c:v>13016.7</c:v>
                </c:pt>
                <c:pt idx="3">
                  <c:v>9757.2999999999993</c:v>
                </c:pt>
                <c:pt idx="4">
                  <c:v>10422.5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48736"/>
        <c:axId val="152950272"/>
        <c:axId val="0"/>
      </c:bar3DChart>
      <c:catAx>
        <c:axId val="15294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2950272"/>
        <c:crosses val="autoZero"/>
        <c:auto val="1"/>
        <c:lblAlgn val="ctr"/>
        <c:lblOffset val="100"/>
        <c:noMultiLvlLbl val="0"/>
      </c:catAx>
      <c:valAx>
        <c:axId val="15295027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52948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01.10.2020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8538.7000000000007</c:v>
                </c:pt>
                <c:pt idx="1">
                  <c:v>13545.2</c:v>
                </c:pt>
                <c:pt idx="2">
                  <c:v>9680.2000000000007</c:v>
                </c:pt>
                <c:pt idx="3">
                  <c:v>9912.2999999999993</c:v>
                </c:pt>
                <c:pt idx="4">
                  <c:v>10189.9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83040"/>
        <c:axId val="152999040"/>
        <c:axId val="0"/>
      </c:bar3DChart>
      <c:catAx>
        <c:axId val="152983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2999040"/>
        <c:crosses val="autoZero"/>
        <c:auto val="1"/>
        <c:lblAlgn val="ctr"/>
        <c:lblOffset val="100"/>
        <c:noMultiLvlLbl val="0"/>
      </c:catAx>
      <c:valAx>
        <c:axId val="15299904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52983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на 1.10.2020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2495.1999999999998</c:v>
                </c:pt>
                <c:pt idx="1">
                  <c:v>477.3</c:v>
                </c:pt>
                <c:pt idx="2">
                  <c:v>4017.7</c:v>
                </c:pt>
                <c:pt idx="3">
                  <c:v>6191.3</c:v>
                </c:pt>
                <c:pt idx="4">
                  <c:v>6191.3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факт на 1.10.2020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16557.3</c:v>
                </c:pt>
                <c:pt idx="1">
                  <c:v>5051</c:v>
                </c:pt>
                <c:pt idx="2">
                  <c:v>20855.7</c:v>
                </c:pt>
                <c:pt idx="3">
                  <c:v>20855.7</c:v>
                </c:pt>
                <c:pt idx="4">
                  <c:v>20855.7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216704"/>
        <c:axId val="167682432"/>
        <c:axId val="0"/>
      </c:bar3DChart>
      <c:catAx>
        <c:axId val="154216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7682432"/>
        <c:crosses val="autoZero"/>
        <c:auto val="1"/>
        <c:lblAlgn val="ctr"/>
        <c:lblOffset val="100"/>
        <c:noMultiLvlLbl val="0"/>
      </c:catAx>
      <c:valAx>
        <c:axId val="167682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4216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601.5</c:v>
                </c:pt>
                <c:pt idx="1">
                  <c:v>398.7</c:v>
                </c:pt>
                <c:pt idx="2" formatCode="General">
                  <c:v>569.5</c:v>
                </c:pt>
                <c:pt idx="3" formatCode="General">
                  <c:v>614.5</c:v>
                </c:pt>
                <c:pt idx="4" formatCode="General">
                  <c:v>681.9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90.7</c:v>
                </c:pt>
                <c:pt idx="1">
                  <c:v>8.5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2019 </c:v>
                </c:pt>
                <c:pt idx="1">
                  <c:v>факт на 1.10.2020 </c:v>
                </c:pt>
                <c:pt idx="2">
                  <c:v>проект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398.9</c:v>
                </c:pt>
                <c:pt idx="1">
                  <c:v>318.60000000000002</c:v>
                </c:pt>
                <c:pt idx="2">
                  <c:v>260</c:v>
                </c:pt>
                <c:pt idx="3" formatCode="General">
                  <c:v>270.39999999999998</c:v>
                </c:pt>
                <c:pt idx="4" formatCode="General">
                  <c:v>281.2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4146688"/>
        <c:axId val="154148224"/>
        <c:axId val="0"/>
      </c:bar3DChart>
      <c:catAx>
        <c:axId val="15414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4148224"/>
        <c:crosses val="autoZero"/>
        <c:auto val="1"/>
        <c:lblAlgn val="ctr"/>
        <c:lblOffset val="100"/>
        <c:noMultiLvlLbl val="0"/>
      </c:catAx>
      <c:valAx>
        <c:axId val="1541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4146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15065.8</c:v>
                </c:pt>
                <c:pt idx="1">
                  <c:v>961</c:v>
                </c:pt>
                <c:pt idx="2">
                  <c:v>173</c:v>
                </c:pt>
                <c:pt idx="3" formatCode="0.0">
                  <c:v>250</c:v>
                </c:pt>
                <c:pt idx="4" formatCode="0.0">
                  <c:v>60271.199999999997</c:v>
                </c:pt>
                <c:pt idx="5" formatCode="0.0">
                  <c:v>18</c:v>
                </c:pt>
                <c:pt idx="6">
                  <c:v>13204.8</c:v>
                </c:pt>
                <c:pt idx="7">
                  <c:v>142.30000000000001</c:v>
                </c:pt>
                <c:pt idx="8" formatCode="0.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42290891840945"/>
          <c:y val="1.0484179008010871E-2"/>
          <c:w val="0.37317855335297845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649058910111679E-2"/>
          <c:w val="0.91197938933581568"/>
          <c:h val="0.927151768716127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B8-4E43-A7E6-83E273C86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B8-4E43-A7E6-83E273C8662D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86031</c:v>
                </c:pt>
                <c:pt idx="1">
                  <c:v>4155.1000000000004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B8-4E43-A7E6-83E273C86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68508356161733"/>
          <c:y val="0.90399046060841348"/>
          <c:w val="0.64246366325639681"/>
          <c:h val="8.7205099205308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/>
            <a:t>Прогноз социально-экономического развития Егорлыкского сельского поселения</a:t>
          </a:r>
          <a:endParaRPr lang="ru-RU" sz="1800" dirty="0"/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dirty="0"/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smtClean="0"/>
            <a:t>Муниципальные программы Егорлыкского сельского поселения</a:t>
          </a:r>
          <a:endParaRPr lang="ru-RU" sz="1800" dirty="0"/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/>
            <a:t>Областной закон «Об областном бюджете на 2021 год и плановый </a:t>
          </a:r>
          <a:r>
            <a:rPr lang="ru-RU" sz="1800" smtClean="0"/>
            <a:t>период 2022 и 2023 </a:t>
          </a:r>
          <a:r>
            <a:rPr lang="ru-RU" sz="1800" dirty="0" smtClean="0"/>
            <a:t>годов»</a:t>
          </a:r>
          <a:endParaRPr lang="ru-RU" sz="1800" dirty="0"/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  <dgm:t>
        <a:bodyPr/>
        <a:lstStyle/>
        <a:p>
          <a:endParaRPr lang="ru-RU"/>
        </a:p>
      </dgm:t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  <dgm:t>
        <a:bodyPr/>
        <a:lstStyle/>
        <a:p>
          <a:endParaRPr lang="ru-RU"/>
        </a:p>
      </dgm:t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  <dgm:t>
        <a:bodyPr/>
        <a:lstStyle/>
        <a:p>
          <a:endParaRPr lang="ru-RU"/>
        </a:p>
      </dgm:t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16 </a:t>
          </a:r>
          <a:r>
            <a:rPr lang="ru-RU" dirty="0" smtClean="0"/>
            <a:t>875,5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11 069,5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11 614,2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</a:t>
          </a:r>
          <a:r>
            <a:rPr lang="ru-RU" dirty="0" smtClean="0"/>
            <a:t>13 304,8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12 858,4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12 868,1тыс</a:t>
          </a:r>
          <a:r>
            <a:rPr lang="ru-RU" dirty="0" smtClean="0"/>
            <a:t>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</a:t>
          </a:r>
          <a:r>
            <a:rPr lang="ru-RU" dirty="0" smtClean="0"/>
            <a:t>828,7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773,1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773,1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</a:t>
          </a:r>
          <a:r>
            <a:rPr lang="ru-RU" dirty="0" smtClean="0"/>
            <a:t>41 416,5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20 000,0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15000,1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378525-1DB4-49A5-92FC-C5C3C52DB1DA}" type="pres">
      <dgm:prSet presAssocID="{8C4320B7-698C-477B-8E61-13096F7AA1BA}" presName="rootComposite1" presStyleCnt="0"/>
      <dgm:spPr/>
      <dgm:t>
        <a:bodyPr/>
        <a:lstStyle/>
        <a:p>
          <a:endParaRPr lang="ru-RU"/>
        </a:p>
      </dgm:t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  <dgm:t>
        <a:bodyPr/>
        <a:lstStyle/>
        <a:p>
          <a:endParaRPr lang="ru-RU"/>
        </a:p>
      </dgm:t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46278C7-E7D5-4FFC-BBAB-DDE5A905BED4}" type="pres">
      <dgm:prSet presAssocID="{E3761C27-0E2A-405B-8035-23F6C9D6BDEB}" presName="rootComposite" presStyleCnt="0"/>
      <dgm:spPr/>
      <dgm:t>
        <a:bodyPr/>
        <a:lstStyle/>
        <a:p>
          <a:endParaRPr lang="ru-RU"/>
        </a:p>
      </dgm:t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  <dgm:t>
        <a:bodyPr/>
        <a:lstStyle/>
        <a:p>
          <a:endParaRPr lang="ru-RU"/>
        </a:p>
      </dgm:t>
    </dgm:pt>
    <dgm:pt modelId="{63886784-D7B8-47AD-9AFD-20803722853A}" type="pres">
      <dgm:prSet presAssocID="{E3761C27-0E2A-405B-8035-23F6C9D6BDEB}" presName="hierChild5" presStyleCnt="0"/>
      <dgm:spPr/>
      <dgm:t>
        <a:bodyPr/>
        <a:lstStyle/>
        <a:p>
          <a:endParaRPr lang="ru-RU"/>
        </a:p>
      </dgm:t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907A1B-C222-498E-B468-966DCD5593E2}" type="pres">
      <dgm:prSet presAssocID="{459023B6-03C9-4131-8DC0-F67C39C30CC1}" presName="rootComposite" presStyleCnt="0"/>
      <dgm:spPr/>
      <dgm:t>
        <a:bodyPr/>
        <a:lstStyle/>
        <a:p>
          <a:endParaRPr lang="ru-RU"/>
        </a:p>
      </dgm:t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  <dgm:t>
        <a:bodyPr/>
        <a:lstStyle/>
        <a:p>
          <a:endParaRPr lang="ru-RU"/>
        </a:p>
      </dgm:t>
    </dgm:pt>
    <dgm:pt modelId="{2B0654EC-4D94-4041-B3DB-D51229AF95C6}" type="pres">
      <dgm:prSet presAssocID="{459023B6-03C9-4131-8DC0-F67C39C30CC1}" presName="hierChild5" presStyleCnt="0"/>
      <dgm:spPr/>
      <dgm:t>
        <a:bodyPr/>
        <a:lstStyle/>
        <a:p>
          <a:endParaRPr lang="ru-RU"/>
        </a:p>
      </dgm:t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558B0-EEAC-4EBC-A0EF-EC8125485F8A}" type="pres">
      <dgm:prSet presAssocID="{26782E6A-8698-410B-8E11-D9F55E3FDD29}" presName="rootComposite" presStyleCnt="0"/>
      <dgm:spPr/>
      <dgm:t>
        <a:bodyPr/>
        <a:lstStyle/>
        <a:p>
          <a:endParaRPr lang="ru-RU"/>
        </a:p>
      </dgm:t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  <dgm:t>
        <a:bodyPr/>
        <a:lstStyle/>
        <a:p>
          <a:endParaRPr lang="ru-RU"/>
        </a:p>
      </dgm:t>
    </dgm:pt>
    <dgm:pt modelId="{B1B3CA66-89C4-4B1C-B3A3-749BDF053D7E}" type="pres">
      <dgm:prSet presAssocID="{26782E6A-8698-410B-8E11-D9F55E3FDD29}" presName="hierChild5" presStyleCnt="0"/>
      <dgm:spPr/>
      <dgm:t>
        <a:bodyPr/>
        <a:lstStyle/>
        <a:p>
          <a:endParaRPr lang="ru-RU"/>
        </a:p>
      </dgm:t>
    </dgm:pt>
    <dgm:pt modelId="{3084E9C3-ACDE-4B44-90C3-EC8743564A5E}" type="pres">
      <dgm:prSet presAssocID="{8C4320B7-698C-477B-8E61-13096F7AA1BA}" presName="hierChild3" presStyleCnt="0"/>
      <dgm:spPr/>
      <dgm:t>
        <a:bodyPr/>
        <a:lstStyle/>
        <a:p>
          <a:endParaRPr lang="ru-RU"/>
        </a:p>
      </dgm:t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ScaleX="1575" custLinFactY="11111" custLinFactNeighborX="42524" custLinFactNeighborY="100000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Доходы бюджета                                          </a:t>
          </a:r>
          <a:r>
            <a:rPr lang="ru-RU" sz="1800" dirty="0" smtClean="0"/>
            <a:t>86 428,4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</a:t>
          </a:r>
          <a:r>
            <a:rPr lang="ru-RU" sz="1400" dirty="0" smtClean="0"/>
            <a:t>13 016,7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</a:t>
          </a:r>
          <a:r>
            <a:rPr lang="ru-RU" sz="1400" dirty="0" smtClean="0"/>
            <a:t>38 028,6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</a:t>
          </a:r>
          <a:r>
            <a:rPr lang="ru-RU" sz="2000" dirty="0" smtClean="0"/>
            <a:t>90 186,1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</a:t>
          </a:r>
          <a:r>
            <a:rPr lang="ru-RU" sz="1400" dirty="0" smtClean="0"/>
            <a:t>15 065,8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</a:t>
          </a:r>
          <a:r>
            <a:rPr lang="ru-RU" sz="1400" dirty="0" smtClean="0"/>
            <a:t>961,0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260,0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9 680,2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4 017,7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20 855,7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569,5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142,3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173,0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250,0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</a:t>
          </a:r>
          <a:r>
            <a:rPr lang="ru-RU" sz="1400" dirty="0" smtClean="0"/>
            <a:t>60 271,2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18,0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</a:t>
          </a:r>
          <a:r>
            <a:rPr lang="ru-RU" sz="1400" dirty="0" smtClean="0"/>
            <a:t>13 204,8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</a:t>
          </a:r>
          <a:r>
            <a:rPr lang="ru-RU" sz="1400" dirty="0" smtClean="0"/>
            <a:t>100,0</a:t>
          </a:r>
          <a:endParaRPr lang="ru-RU" sz="1400" dirty="0" smtClean="0"/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  <dgm:t>
        <a:bodyPr/>
        <a:lstStyle/>
        <a:p>
          <a:endParaRPr lang="ru-RU"/>
        </a:p>
      </dgm:t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  <dgm:t>
        <a:bodyPr/>
        <a:lstStyle/>
        <a:p>
          <a:endParaRPr lang="ru-RU"/>
        </a:p>
      </dgm:t>
    </dgm:pt>
    <dgm:pt modelId="{476D685C-0BE6-4925-947E-D097C174EEF5}" type="pres">
      <dgm:prSet presAssocID="{6E385290-F9CF-49C9-8F34-1D42671582D7}" presName="vertFlow" presStyleCnt="0"/>
      <dgm:spPr/>
      <dgm:t>
        <a:bodyPr/>
        <a:lstStyle/>
        <a:p>
          <a:endParaRPr lang="ru-RU"/>
        </a:p>
      </dgm:t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865,0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906,4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932,6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</a:t>
          </a:r>
          <a:r>
            <a:rPr lang="ru-RU" dirty="0" smtClean="0"/>
            <a:t>12 191,5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12 328,2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12 442,0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</a:t>
          </a:r>
          <a:r>
            <a:rPr lang="ru-RU" dirty="0" smtClean="0"/>
            <a:t>75,0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60,8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62,6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173,0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179,9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187,2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2021 год – 301,0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2022 год – </a:t>
          </a:r>
          <a:r>
            <a:rPr lang="ru-RU" dirty="0" smtClean="0"/>
            <a:t>700,0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2023 год – </a:t>
          </a:r>
          <a:r>
            <a:rPr lang="ru-RU" dirty="0" smtClean="0"/>
            <a:t>750,0 </a:t>
          </a:r>
          <a:r>
            <a:rPr lang="ru-RU" dirty="0" smtClean="0"/>
            <a:t>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5" cy="18854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Прогноз социально-экономического развития Егорлыкского сельского поселения</a:t>
          </a:r>
          <a:endParaRPr lang="ru-RU" sz="1800" kern="1200" dirty="0"/>
        </a:p>
      </dsp:txBody>
      <dsp:txXfrm rot="5400000">
        <a:off x="11240" y="625579"/>
        <a:ext cx="1885409" cy="1876737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2"/>
          <a:ext cx="3127895" cy="2263830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направления бюджетной и налоговой политики Егорлыкского сельского поселения на 2021 – 2023 годы</a:t>
          </a:r>
          <a:endParaRPr lang="ru-RU" sz="1800" kern="1200" dirty="0"/>
        </a:p>
      </dsp:txBody>
      <dsp:txXfrm rot="5400000">
        <a:off x="2028767" y="625578"/>
        <a:ext cx="2263830" cy="1876737"/>
      </dsp:txXfrm>
    </dsp:sp>
    <dsp:sp modelId="{1E8DDD43-97CC-459A-809A-09AC3D95195C}">
      <dsp:nvSpPr>
        <dsp:cNvPr id="0" name=""/>
        <dsp:cNvSpPr/>
      </dsp:nvSpPr>
      <dsp:spPr>
        <a:xfrm rot="16200000">
          <a:off x="3914770" y="519233"/>
          <a:ext cx="3127895" cy="2089429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Муниципальные программы Егорлыкского сельского поселения</a:t>
          </a:r>
          <a:endParaRPr lang="ru-RU" sz="1800" kern="1200" dirty="0"/>
        </a:p>
      </dsp:txBody>
      <dsp:txXfrm rot="5400000">
        <a:off x="4434003" y="625579"/>
        <a:ext cx="2089429" cy="1876737"/>
      </dsp:txXfrm>
    </dsp:sp>
    <dsp:sp modelId="{BDBFB4AF-D869-4678-85AD-FB62C80E24C8}">
      <dsp:nvSpPr>
        <dsp:cNvPr id="0" name=""/>
        <dsp:cNvSpPr/>
      </dsp:nvSpPr>
      <dsp:spPr>
        <a:xfrm rot="16200000">
          <a:off x="6043595" y="621243"/>
          <a:ext cx="3127895" cy="1885409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Областной закон «Об областном бюджете на 2021 год и плановый </a:t>
          </a:r>
          <a:r>
            <a:rPr lang="ru-RU" sz="1800" kern="1200" smtClean="0"/>
            <a:t>период 2022 и 2023 </a:t>
          </a:r>
          <a:r>
            <a:rPr lang="ru-RU" sz="1800" kern="1200" dirty="0" smtClean="0"/>
            <a:t>годов»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9"/>
        <a:ext cx="1885409" cy="18767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16 </a:t>
          </a:r>
          <a:r>
            <a:rPr lang="ru-RU" sz="1800" kern="1200" dirty="0" smtClean="0"/>
            <a:t>875,5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11 069,5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11 614,2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r>
            <a:rPr lang="ru-RU" sz="1800" kern="1200" dirty="0" smtClean="0"/>
            <a:t>13 304,8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12 858,4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12 868,1тыс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r>
            <a:rPr lang="ru-RU" sz="1800" kern="1200" dirty="0" smtClean="0"/>
            <a:t>828,7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773,1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773,1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r>
            <a:rPr lang="ru-RU" sz="1800" kern="1200" dirty="0" smtClean="0"/>
            <a:t>41 416,5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20 000,0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15000,1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8388384" y="1296142"/>
          <a:ext cx="144017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4" y="0"/>
          <a:ext cx="3631774" cy="50046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</a:t>
          </a:r>
          <a:r>
            <a:rPr lang="ru-RU" sz="1800" kern="1200" dirty="0" smtClean="0"/>
            <a:t>86 428,4</a:t>
          </a:r>
          <a:endParaRPr lang="ru-RU" sz="1800" kern="1200" dirty="0"/>
        </a:p>
      </dsp:txBody>
      <dsp:txXfrm>
        <a:off x="341492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1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0" y="652671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</a:t>
          </a:r>
          <a:r>
            <a:rPr lang="ru-RU" sz="1400" kern="1200" dirty="0" smtClean="0"/>
            <a:t>13 016,7</a:t>
          </a:r>
          <a:endParaRPr lang="ru-RU" sz="1400" kern="1200" dirty="0"/>
        </a:p>
      </dsp:txBody>
      <dsp:txXfrm>
        <a:off x="330403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0" y="1345748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9 680,2</a:t>
          </a:r>
          <a:endParaRPr lang="ru-RU" sz="1400" kern="1200" dirty="0"/>
        </a:p>
      </dsp:txBody>
      <dsp:txXfrm>
        <a:off x="330403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0" y="2038826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4 017,7</a:t>
          </a:r>
          <a:endParaRPr lang="ru-RU" sz="1400" kern="1200" dirty="0"/>
        </a:p>
      </dsp:txBody>
      <dsp:txXfrm>
        <a:off x="330403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0" y="2731903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20 855,7</a:t>
          </a:r>
          <a:endParaRPr lang="ru-RU" sz="1400" kern="1200" dirty="0"/>
        </a:p>
      </dsp:txBody>
      <dsp:txXfrm>
        <a:off x="330403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0" y="3424981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569,5</a:t>
          </a:r>
          <a:endParaRPr lang="ru-RU" sz="1400" kern="1200" dirty="0"/>
        </a:p>
      </dsp:txBody>
      <dsp:txXfrm>
        <a:off x="330403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260,0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0" y="4814708"/>
          <a:ext cx="3631774" cy="54297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</a:t>
          </a:r>
          <a:r>
            <a:rPr lang="ru-RU" sz="1400" kern="1200" dirty="0" smtClean="0"/>
            <a:t>38 028,6</a:t>
          </a:r>
          <a:endParaRPr lang="ru-RU" sz="1400" kern="1200" dirty="0"/>
        </a:p>
      </dsp:txBody>
      <dsp:txXfrm>
        <a:off x="330403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</a:t>
          </a:r>
          <a:r>
            <a:rPr lang="ru-RU" sz="2000" kern="1200" dirty="0" smtClean="0"/>
            <a:t>90 186,1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8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1" y="652671"/>
          <a:ext cx="3995898" cy="43373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</a:t>
          </a:r>
          <a:r>
            <a:rPr lang="ru-RU" sz="1400" kern="1200" dirty="0" smtClean="0"/>
            <a:t>15 065,8</a:t>
          </a:r>
          <a:endParaRPr lang="ru-RU" sz="1400" kern="1200" dirty="0"/>
        </a:p>
      </dsp:txBody>
      <dsp:txXfrm>
        <a:off x="4199195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1" y="1236512"/>
          <a:ext cx="3995898" cy="43373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</a:t>
          </a:r>
          <a:r>
            <a:rPr lang="ru-RU" sz="1400" kern="1200" dirty="0" smtClean="0"/>
            <a:t>961,0</a:t>
          </a:r>
          <a:endParaRPr lang="ru-RU" sz="1400" kern="1200" dirty="0"/>
        </a:p>
      </dsp:txBody>
      <dsp:txXfrm>
        <a:off x="4199195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1" y="1820353"/>
          <a:ext cx="3995898" cy="56719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173,0    </a:t>
          </a:r>
          <a:endParaRPr lang="ru-RU" sz="1400" kern="1200" dirty="0"/>
        </a:p>
      </dsp:txBody>
      <dsp:txXfrm>
        <a:off x="4203104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1" y="2537653"/>
          <a:ext cx="3995898" cy="43441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250,0</a:t>
          </a:r>
          <a:endParaRPr lang="ru-RU" sz="1400" kern="1200" dirty="0"/>
        </a:p>
      </dsp:txBody>
      <dsp:txXfrm>
        <a:off x="4199215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1" y="3122171"/>
          <a:ext cx="3995898" cy="43373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</a:t>
          </a:r>
          <a:r>
            <a:rPr lang="ru-RU" sz="1400" kern="1200" dirty="0" smtClean="0"/>
            <a:t>60 271,2</a:t>
          </a:r>
          <a:endParaRPr lang="ru-RU" sz="1400" kern="1200" dirty="0"/>
        </a:p>
      </dsp:txBody>
      <dsp:txXfrm>
        <a:off x="4199195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1" y="3706012"/>
          <a:ext cx="3995898" cy="43577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18,0</a:t>
          </a:r>
          <a:endParaRPr lang="ru-RU" sz="1400" kern="1200" dirty="0"/>
        </a:p>
      </dsp:txBody>
      <dsp:txXfrm>
        <a:off x="4199254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1" y="4291890"/>
          <a:ext cx="3995898" cy="44199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</a:t>
          </a:r>
          <a:r>
            <a:rPr lang="ru-RU" sz="1400" kern="1200" dirty="0" smtClean="0"/>
            <a:t>13 204,8</a:t>
          </a:r>
          <a:endParaRPr lang="ru-RU" sz="1400" kern="1200" dirty="0"/>
        </a:p>
      </dsp:txBody>
      <dsp:txXfrm>
        <a:off x="4199437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6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142,3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</a:t>
          </a:r>
          <a:r>
            <a:rPr lang="ru-RU" sz="1400" kern="1200" dirty="0" smtClean="0"/>
            <a:t>100,0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865,0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906,4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932,6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r>
            <a:rPr lang="ru-RU" sz="1800" kern="1200" dirty="0" smtClean="0"/>
            <a:t>12 191,5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12 328,2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12 442,0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</a:t>
          </a:r>
          <a:r>
            <a:rPr lang="ru-RU" sz="1800" kern="1200" dirty="0" smtClean="0"/>
            <a:t>75,0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60,8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62,6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173,0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179,9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187,2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301,0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2022 год – </a:t>
          </a:r>
          <a:r>
            <a:rPr lang="ru-RU" sz="1800" kern="1200" dirty="0" smtClean="0"/>
            <a:t>700,0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2023 год – </a:t>
          </a:r>
          <a:r>
            <a:rPr lang="ru-RU" sz="1800" kern="1200" dirty="0" smtClean="0"/>
            <a:t>750,0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2" cy="1362074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2" cy="1500187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7" y="1600202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2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4"/>
            <a:ext cx="4040188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1" cy="5853112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4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1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2" cy="1362074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2" cy="1500187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1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4"/>
            <a:ext cx="4040188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1" cy="5853112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4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85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21.01.2021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5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6531"/>
            <a:ext cx="9126585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81428"/>
            <a:ext cx="792088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194" y="59404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Администрация Егорлыкского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сельского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altLang="ru-RU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2021 год</a:t>
            </a:r>
            <a:r>
              <a:rPr lang="ru-RU" altLang="ru-RU" sz="32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</a:rPr>
              <a:t>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8644299"/>
              </p:ext>
            </p:extLst>
          </p:nvPr>
        </p:nvGraphicFramePr>
        <p:xfrm>
          <a:off x="323529" y="764704"/>
          <a:ext cx="849694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9" y="260651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ДОХОДОВ БЮДЖЕТА ЕГОРЛЫКСКОГО СЕЛЬСКОГО ПОСЕЛЕНИЯ В 2020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1496683"/>
              </p:ext>
            </p:extLst>
          </p:nvPr>
        </p:nvGraphicFramePr>
        <p:xfrm>
          <a:off x="107505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188643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НАЛОГА НА ДОХОДЫ ФИЗИЧЕСКИХ ЛИЦ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45095275"/>
              </p:ext>
            </p:extLst>
          </p:nvPr>
        </p:nvGraphicFramePr>
        <p:xfrm>
          <a:off x="107505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188641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4057509"/>
              </p:ext>
            </p:extLst>
          </p:nvPr>
        </p:nvGraphicFramePr>
        <p:xfrm>
          <a:off x="107505" y="1573638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188643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0736831"/>
              </p:ext>
            </p:extLst>
          </p:nvPr>
        </p:nvGraphicFramePr>
        <p:xfrm>
          <a:off x="107505" y="1577412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5" y="188643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2962918"/>
              </p:ext>
            </p:extLst>
          </p:nvPr>
        </p:nvGraphicFramePr>
        <p:xfrm>
          <a:off x="107505" y="1142749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9" y="188643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2021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32929911"/>
              </p:ext>
            </p:extLst>
          </p:nvPr>
        </p:nvGraphicFramePr>
        <p:xfrm>
          <a:off x="35499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93784"/>
              </p:ext>
            </p:extLst>
          </p:nvPr>
        </p:nvGraphicFramePr>
        <p:xfrm>
          <a:off x="611560" y="2348880"/>
          <a:ext cx="59766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15"/>
          <p:cNvSpPr>
            <a:spLocks noChangeShapeType="1"/>
          </p:cNvSpPr>
          <p:nvPr/>
        </p:nvSpPr>
        <p:spPr bwMode="auto">
          <a:xfrm flipV="1">
            <a:off x="4788024" y="3717032"/>
            <a:ext cx="923297" cy="421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42727"/>
            <a:endParaRPr lang="ru-RU" sz="2263">
              <a:solidFill>
                <a:prstClr val="black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796136" y="3424644"/>
            <a:ext cx="2982782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доля расходов в рамках </a:t>
            </a:r>
          </a:p>
          <a:p>
            <a:pPr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муниципальных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099" y="1196752"/>
            <a:ext cx="812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Бюджет Егорлыкского сельского поселения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2021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год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на плановый период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2022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2023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годов сформирован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основе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9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муниципальных программ.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7625" y="4227836"/>
            <a:ext cx="20869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defTabSz="1042727"/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95,4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632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084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9" y="11663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0167863"/>
              </p:ext>
            </p:extLst>
          </p:nvPr>
        </p:nvGraphicFramePr>
        <p:xfrm>
          <a:off x="251521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0405769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6" y="116635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5567454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24402024"/>
              </p:ext>
            </p:extLst>
          </p:nvPr>
        </p:nvGraphicFramePr>
        <p:xfrm>
          <a:off x="176491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3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«БЮДЖЕТ ДЛЯ ГРАЖДАН»?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9863301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2705998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88315033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7636454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5809857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6" y="774195"/>
            <a:ext cx="7416448" cy="127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43" dirty="0">
                <a:cs typeface="Arial" pitchFamily="34" charset="0"/>
              </a:rPr>
              <a:t>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41" y="791855"/>
            <a:ext cx="119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7970" y="2445951"/>
            <a:ext cx="7783361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43" dirty="0">
                <a:cs typeface="Arial" pitchFamily="34" charset="0"/>
              </a:rPr>
              <a:t>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</a:r>
            <a:r>
              <a:rPr lang="ru-RU" sz="1543" dirty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4589" y="2053710"/>
            <a:ext cx="278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БЮДЖЕТНАЯ СИСТЕМА</a:t>
            </a: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611679" y="2996837"/>
            <a:ext cx="1245202" cy="196551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2576315" y="2985700"/>
            <a:ext cx="1240354" cy="19829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864" y="3585753"/>
            <a:ext cx="1361527" cy="56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1543" dirty="0">
                <a:cs typeface="Arial" pitchFamily="34" charset="0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0951" y="3404954"/>
            <a:ext cx="1611082" cy="1042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 </a:t>
            </a:r>
          </a:p>
          <a:p>
            <a:pPr algn="ctr"/>
            <a:r>
              <a:rPr lang="ru-RU" sz="1543" dirty="0">
                <a:cs typeface="Arial" pitchFamily="34" charset="0"/>
              </a:rPr>
              <a:t>государственных</a:t>
            </a:r>
          </a:p>
          <a:p>
            <a:pPr algn="ctr"/>
            <a:r>
              <a:rPr lang="ru-RU" sz="1543" dirty="0">
                <a:cs typeface="Arial" pitchFamily="34" charset="0"/>
              </a:rPr>
              <a:t>внебюджетных</a:t>
            </a:r>
          </a:p>
          <a:p>
            <a:pPr algn="ctr"/>
            <a:r>
              <a:rPr lang="ru-RU" sz="1543" dirty="0">
                <a:cs typeface="Arial" pitchFamily="34" charset="0"/>
              </a:rPr>
              <a:t> фондов</a:t>
            </a:r>
          </a:p>
        </p:txBody>
      </p:sp>
      <p:sp>
        <p:nvSpPr>
          <p:cNvPr id="12" name="Шестиугольник 11"/>
          <p:cNvSpPr/>
          <p:nvPr/>
        </p:nvSpPr>
        <p:spPr>
          <a:xfrm rot="5400000">
            <a:off x="1586808" y="3943725"/>
            <a:ext cx="1241860" cy="204023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2586" y="4536609"/>
            <a:ext cx="1128899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</a:t>
            </a:r>
          </a:p>
          <a:p>
            <a:pPr algn="ctr"/>
            <a:r>
              <a:rPr lang="ru-RU" sz="1543" dirty="0" smtClean="0">
                <a:cs typeface="Arial" pitchFamily="34" charset="0"/>
              </a:rPr>
              <a:t>Ростовской</a:t>
            </a:r>
            <a:endParaRPr lang="ru-RU" sz="1543" dirty="0">
              <a:cs typeface="Arial" pitchFamily="34" charset="0"/>
            </a:endParaRPr>
          </a:p>
          <a:p>
            <a:pPr algn="ctr"/>
            <a:r>
              <a:rPr lang="ru-RU" sz="1543" dirty="0" smtClean="0">
                <a:cs typeface="Arial" pitchFamily="34" charset="0"/>
              </a:rPr>
              <a:t>области</a:t>
            </a:r>
            <a:endParaRPr lang="ru-RU" sz="1543" dirty="0">
              <a:cs typeface="Arial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 rot="5400000">
            <a:off x="3563121" y="3926467"/>
            <a:ext cx="1291672" cy="202493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8534" y="4491639"/>
            <a:ext cx="1674689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Бюджеты </a:t>
            </a:r>
          </a:p>
          <a:p>
            <a:pPr algn="ctr"/>
            <a:r>
              <a:rPr lang="ru-RU" sz="1543" dirty="0" smtClean="0">
                <a:cs typeface="Arial" pitchFamily="34" charset="0"/>
              </a:rPr>
              <a:t>территориальных</a:t>
            </a:r>
            <a:endParaRPr lang="ru-RU" sz="1543" dirty="0">
              <a:cs typeface="Arial" pitchFamily="34" charset="0"/>
            </a:endParaRPr>
          </a:p>
          <a:p>
            <a:pPr algn="ctr"/>
            <a:r>
              <a:rPr lang="ru-RU" sz="1543" dirty="0">
                <a:cs typeface="Arial" pitchFamily="34" charset="0"/>
              </a:rPr>
              <a:t> </a:t>
            </a:r>
            <a:r>
              <a:rPr lang="ru-RU" sz="1543" dirty="0" smtClean="0">
                <a:cs typeface="Arial" pitchFamily="34" charset="0"/>
              </a:rPr>
              <a:t>фондов</a:t>
            </a:r>
            <a:endParaRPr lang="ru-RU" sz="1543" dirty="0">
              <a:cs typeface="Arial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2624978" y="4930520"/>
            <a:ext cx="1224135" cy="196551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2101" y="5428353"/>
            <a:ext cx="1606337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 </a:t>
            </a:r>
          </a:p>
          <a:p>
            <a:pPr algn="ctr"/>
            <a:r>
              <a:rPr lang="ru-RU" sz="1543" dirty="0">
                <a:cs typeface="Arial" pitchFamily="34" charset="0"/>
              </a:rPr>
              <a:t>муниципального</a:t>
            </a:r>
          </a:p>
          <a:p>
            <a:pPr algn="ctr"/>
            <a:r>
              <a:rPr lang="ru-RU" sz="1543" dirty="0">
                <a:cs typeface="Arial" pitchFamily="34" charset="0"/>
              </a:rPr>
              <a:t>района</a:t>
            </a:r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4609364" y="4930520"/>
            <a:ext cx="1224135" cy="196551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3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5305" y="5428353"/>
            <a:ext cx="1088695" cy="80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43" dirty="0">
                <a:cs typeface="Arial" pitchFamily="34" charset="0"/>
              </a:rPr>
              <a:t>Бюджеты </a:t>
            </a:r>
          </a:p>
          <a:p>
            <a:pPr algn="ctr"/>
            <a:r>
              <a:rPr lang="ru-RU" sz="1543" dirty="0">
                <a:cs typeface="Arial" pitchFamily="34" charset="0"/>
              </a:rPr>
              <a:t>сельских </a:t>
            </a:r>
          </a:p>
          <a:p>
            <a:pPr algn="ctr"/>
            <a:r>
              <a:rPr lang="ru-RU" sz="1543" dirty="0">
                <a:cs typeface="Arial" pitchFamily="34" charset="0"/>
              </a:rPr>
              <a:t>поселений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3439" y="3635024"/>
            <a:ext cx="17642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Федеральный</a:t>
            </a:r>
            <a:endParaRPr lang="en-US" sz="2000" b="1" dirty="0" smtClean="0">
              <a:ln/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1769" y="4588397"/>
            <a:ext cx="18126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Региональный</a:t>
            </a:r>
            <a:endParaRPr lang="en-US" sz="2000" b="1" dirty="0" smtClean="0">
              <a:ln/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>
                <a:ln/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уровень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705" y="558476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Муниципальный </a:t>
            </a:r>
            <a:endParaRPr lang="en-US" sz="2000" b="1" dirty="0" smtClean="0">
              <a:ln/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2000" b="1" dirty="0" smtClean="0">
                <a:ln/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уровень</a:t>
            </a:r>
            <a:endParaRPr lang="ru-RU" sz="2000" b="1" dirty="0">
              <a:ln/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1" y="114747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52" y="1472158"/>
            <a:ext cx="8572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727"/>
            <a:r>
              <a:rPr lang="ru-RU" sz="1600" dirty="0">
                <a:cs typeface="Arial" pitchFamily="34" charset="0"/>
              </a:rPr>
              <a:t>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 учета, составлению, внешней проверке, рассмотрению и утверждению бюджетной отчетности.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3157" y="980728"/>
            <a:ext cx="2812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42727"/>
            <a:r>
              <a:rPr lang="ru-RU" sz="2000" b="1" dirty="0">
                <a:cs typeface="Arial" pitchFamily="34" charset="0"/>
              </a:rPr>
              <a:t>БЮДЖЕТНЫЙ ПРОЦЕСС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259" y="3776485"/>
            <a:ext cx="5143792" cy="80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2727"/>
            <a:r>
              <a:rPr lang="ru-RU" sz="1543" dirty="0">
                <a:cs typeface="Arial" pitchFamily="34" charset="0"/>
              </a:rPr>
              <a:t>Свод бюджетов всех уровней на определенной территории (используется в аналитических целях и не утверждается законом).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105" y="3376374"/>
            <a:ext cx="399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727"/>
            <a:r>
              <a:rPr lang="ru-RU" sz="2000" b="1" dirty="0">
                <a:cs typeface="Arial" pitchFamily="34" charset="0"/>
              </a:rPr>
              <a:t>КОНСОЛИДИРОВАННЫЙ БЮДЖЕТ</a:t>
            </a:r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4392246" y="4024539"/>
            <a:ext cx="1720578" cy="216612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6646900" y="3991740"/>
            <a:ext cx="1720581" cy="219451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3238" y="4568993"/>
            <a:ext cx="187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Егорлыкского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муниципального района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0064" y="4573562"/>
            <a:ext cx="175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Бюджеты 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defTabSz="1042727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9 сельских поселений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 rot="5400000">
            <a:off x="5460374" y="2582051"/>
            <a:ext cx="1820134" cy="224722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727"/>
            <a:endParaRPr lang="ru-RU" sz="1543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985" y="3224890"/>
            <a:ext cx="224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Консолидированный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бюджет 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Егорлыкского 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района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1" y="114747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6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3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5" y="33274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0044120"/>
              </p:ext>
            </p:extLst>
          </p:nvPr>
        </p:nvGraphicFramePr>
        <p:xfrm>
          <a:off x="323530" y="3212976"/>
          <a:ext cx="8552201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2021 ГОД И ПЛАНОВЫЙ ПЕРИОД 2022 И 2023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" y="27856"/>
            <a:ext cx="8229601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977571"/>
              </p:ext>
            </p:extLst>
          </p:nvPr>
        </p:nvGraphicFramePr>
        <p:xfrm>
          <a:off x="179515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3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 – основной вид безвозмездных перечислений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340769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04048"/>
              </p:ext>
            </p:extLst>
          </p:nvPr>
        </p:nvGraphicFramePr>
        <p:xfrm>
          <a:off x="409983" y="2204864"/>
          <a:ext cx="8358188" cy="4379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094"/>
                <a:gridCol w="4179094"/>
              </a:tblGrid>
              <a:tr h="5525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9957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Дотации (от лат. «</a:t>
                      </a:r>
                      <a:r>
                        <a:rPr lang="en-US" sz="2400" dirty="0" smtClean="0"/>
                        <a:t>Dotatio</a:t>
                      </a:r>
                      <a:r>
                        <a:rPr lang="ru-RU" sz="2400" dirty="0" smtClean="0"/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Предоставляются</a:t>
                      </a:r>
                      <a:r>
                        <a:rPr lang="ru-RU" sz="2000" baseline="0" dirty="0" smtClean="0"/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621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Субвенции (от лат. «</a:t>
                      </a:r>
                      <a:r>
                        <a:rPr lang="en-US" sz="2400" dirty="0" smtClean="0"/>
                        <a:t>Subvenire</a:t>
                      </a:r>
                      <a:r>
                        <a:rPr lang="ru-RU" sz="2400" dirty="0" smtClean="0"/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381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 (от лат. «</a:t>
                      </a:r>
                      <a:r>
                        <a:rPr lang="en-US" sz="2400" dirty="0" smtClean="0"/>
                        <a:t>Subsidium</a:t>
                      </a:r>
                      <a:r>
                        <a:rPr lang="ru-RU" sz="2400" dirty="0" smtClean="0"/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5" y="98073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989714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5" y="36450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Разделы классификации расходов бюджета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68491"/>
              </p:ext>
            </p:extLst>
          </p:nvPr>
        </p:nvGraphicFramePr>
        <p:xfrm>
          <a:off x="-1" y="1088101"/>
          <a:ext cx="9144001" cy="5489856"/>
        </p:xfrm>
        <a:graphic>
          <a:graphicData uri="http://schemas.openxmlformats.org/drawingml/2006/table">
            <a:tbl>
              <a:tblPr firstRow="1" bandRow="1"/>
              <a:tblGrid>
                <a:gridCol w="3431706"/>
                <a:gridCol w="1413969"/>
                <a:gridCol w="1448449"/>
                <a:gridCol w="1468119"/>
                <a:gridCol w="1381758"/>
              </a:tblGrid>
              <a:tr h="9727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60 501,10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86 428,4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68 546,9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64 610,3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42 822,2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48 399,8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47 601,5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48 622,5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17 678,9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38 028,6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20 945,4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15 987,8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64 349,5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90 186,1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62 656,0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59 825,9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профицит(+)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-3 848,4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-3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757,7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5 890,9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4 784,4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3 848,4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757,7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1307</TotalTime>
  <Words>1234</Words>
  <Application>Microsoft Office PowerPoint</Application>
  <PresentationFormat>Экран (4:3)</PresentationFormat>
  <Paragraphs>202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2021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114</cp:revision>
  <cp:lastPrinted>2018-11-30T08:52:40Z</cp:lastPrinted>
  <dcterms:created xsi:type="dcterms:W3CDTF">2018-11-28T11:29:23Z</dcterms:created>
  <dcterms:modified xsi:type="dcterms:W3CDTF">2021-01-21T11:21:28Z</dcterms:modified>
</cp:coreProperties>
</file>