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29" autoAdjust="0"/>
  </p:normalViewPr>
  <p:slideViewPr>
    <p:cSldViewPr>
      <p:cViewPr>
        <p:scale>
          <a:sx n="90" d="100"/>
          <a:sy n="90" d="100"/>
        </p:scale>
        <p:origin x="-238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17974.2</c:v>
                </c:pt>
                <c:pt idx="1">
                  <c:v>17215.3</c:v>
                </c:pt>
                <c:pt idx="2">
                  <c:v>4155.2</c:v>
                </c:pt>
                <c:pt idx="3" formatCode="0.0">
                  <c:v>16155</c:v>
                </c:pt>
                <c:pt idx="4" formatCode="0.0">
                  <c:v>636.29999999999995</c:v>
                </c:pt>
                <c:pt idx="5" formatCode="0.0">
                  <c:v>246.5</c:v>
                </c:pt>
                <c:pt idx="6" formatCode="0.0">
                  <c:v>2284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на 01.10.2023 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15243.3</c:v>
                </c:pt>
                <c:pt idx="1">
                  <c:v>11712.8</c:v>
                </c:pt>
                <c:pt idx="2">
                  <c:v>17974.2</c:v>
                </c:pt>
                <c:pt idx="3">
                  <c:v>19225.2</c:v>
                </c:pt>
                <c:pt idx="4" formatCode="0.0">
                  <c:v>20602.5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948096"/>
        <c:axId val="24970368"/>
        <c:axId val="0"/>
      </c:bar3DChart>
      <c:catAx>
        <c:axId val="24948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970368"/>
        <c:crosses val="autoZero"/>
        <c:auto val="1"/>
        <c:lblAlgn val="ctr"/>
        <c:lblOffset val="100"/>
        <c:noMultiLvlLbl val="0"/>
      </c:catAx>
      <c:valAx>
        <c:axId val="24970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948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 </c:v>
                </c:pt>
                <c:pt idx="1">
                  <c:v>на 01.10.2023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24945.7</c:v>
                </c:pt>
                <c:pt idx="1">
                  <c:v>12287.8</c:v>
                </c:pt>
                <c:pt idx="2">
                  <c:v>17215.3</c:v>
                </c:pt>
                <c:pt idx="3">
                  <c:v>17592.5</c:v>
                </c:pt>
                <c:pt idx="4">
                  <c:v>17754.599999999999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279808"/>
        <c:axId val="146811904"/>
        <c:axId val="0"/>
      </c:bar3DChart>
      <c:catAx>
        <c:axId val="144279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811904"/>
        <c:crosses val="autoZero"/>
        <c:auto val="1"/>
        <c:lblAlgn val="ctr"/>
        <c:lblOffset val="100"/>
        <c:noMultiLvlLbl val="0"/>
      </c:catAx>
      <c:valAx>
        <c:axId val="146811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4279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3469</c:v>
                </c:pt>
                <c:pt idx="1">
                  <c:v>568.1</c:v>
                </c:pt>
                <c:pt idx="2">
                  <c:v>4155.2</c:v>
                </c:pt>
                <c:pt idx="3">
                  <c:v>4155.2</c:v>
                </c:pt>
                <c:pt idx="4">
                  <c:v>4155.2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16377.4</c:v>
                </c:pt>
                <c:pt idx="1">
                  <c:v>3605.8</c:v>
                </c:pt>
                <c:pt idx="2">
                  <c:v>16155</c:v>
                </c:pt>
                <c:pt idx="3">
                  <c:v>16384</c:v>
                </c:pt>
                <c:pt idx="4">
                  <c:v>16526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99392"/>
        <c:axId val="25900928"/>
        <c:axId val="0"/>
      </c:bar3DChart>
      <c:catAx>
        <c:axId val="2589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00928"/>
        <c:crosses val="autoZero"/>
        <c:auto val="1"/>
        <c:lblAlgn val="ctr"/>
        <c:lblOffset val="100"/>
        <c:noMultiLvlLbl val="0"/>
      </c:catAx>
      <c:valAx>
        <c:axId val="259009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5899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 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544.29999999999995</c:v>
                </c:pt>
                <c:pt idx="1">
                  <c:v>459.4</c:v>
                </c:pt>
                <c:pt idx="2">
                  <c:v>636.29999999999995</c:v>
                </c:pt>
                <c:pt idx="3">
                  <c:v>637.29999999999995</c:v>
                </c:pt>
                <c:pt idx="4">
                  <c:v>638.29999999999995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 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компенсации затрат государства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 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57.1</c:v>
                </c:pt>
                <c:pt idx="1">
                  <c:v>53.9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2022 </c:v>
                </c:pt>
                <c:pt idx="1">
                  <c:v>на 1.10.2023</c:v>
                </c:pt>
                <c:pt idx="2">
                  <c:v>проект 2024 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116.5</c:v>
                </c:pt>
                <c:pt idx="1">
                  <c:v>85.1</c:v>
                </c:pt>
                <c:pt idx="2">
                  <c:v>246.5</c:v>
                </c:pt>
                <c:pt idx="3">
                  <c:v>256.3</c:v>
                </c:pt>
                <c:pt idx="4">
                  <c:v>266.5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5989504"/>
        <c:axId val="25991040"/>
        <c:axId val="0"/>
      </c:bar3DChart>
      <c:catAx>
        <c:axId val="2598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91040"/>
        <c:crosses val="autoZero"/>
        <c:auto val="1"/>
        <c:lblAlgn val="ctr"/>
        <c:lblOffset val="100"/>
        <c:noMultiLvlLbl val="0"/>
      </c:catAx>
      <c:valAx>
        <c:axId val="259910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5989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22248</c:v>
                </c:pt>
                <c:pt idx="1">
                  <c:v>1269</c:v>
                </c:pt>
                <c:pt idx="2">
                  <c:v>305.3</c:v>
                </c:pt>
                <c:pt idx="3">
                  <c:v>100</c:v>
                </c:pt>
                <c:pt idx="4">
                  <c:v>20845.400000000001</c:v>
                </c:pt>
                <c:pt idx="5">
                  <c:v>16</c:v>
                </c:pt>
                <c:pt idx="6">
                  <c:v>13678.3</c:v>
                </c:pt>
                <c:pt idx="7">
                  <c:v>184.5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41194188300069"/>
          <c:y val="1.0484179008010871E-2"/>
          <c:w val="0.31018952038838721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9571029446769"/>
          <c:y val="1.5126065290155024E-2"/>
          <c:w val="0.65852756940107837"/>
          <c:h val="0.890008323589583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16846.8</c:v>
                </c:pt>
                <c:pt idx="1">
                  <c:v>13300.7</c:v>
                </c:pt>
                <c:pt idx="2">
                  <c:v>22248</c:v>
                </c:pt>
                <c:pt idx="3">
                  <c:v>24482.9</c:v>
                </c:pt>
                <c:pt idx="4">
                  <c:v>28052.6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1021.6</c:v>
                </c:pt>
                <c:pt idx="1">
                  <c:v>685.2</c:v>
                </c:pt>
                <c:pt idx="2">
                  <c:v>1269</c:v>
                </c:pt>
                <c:pt idx="3">
                  <c:v>1312.6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186.5</c:v>
                </c:pt>
                <c:pt idx="1">
                  <c:v>154.69999999999999</c:v>
                </c:pt>
                <c:pt idx="2">
                  <c:v>305.3</c:v>
                </c:pt>
                <c:pt idx="3">
                  <c:v>317.5</c:v>
                </c:pt>
                <c:pt idx="4">
                  <c:v>330.1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43</c:v>
                </c:pt>
                <c:pt idx="1">
                  <c:v>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25362.799999999999</c:v>
                </c:pt>
                <c:pt idx="1">
                  <c:v>40870.800000000003</c:v>
                </c:pt>
                <c:pt idx="2">
                  <c:v>20845.400000000001</c:v>
                </c:pt>
                <c:pt idx="3">
                  <c:v>18894.400000000001</c:v>
                </c:pt>
                <c:pt idx="4">
                  <c:v>16477.900000000001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15.4</c:v>
                </c:pt>
                <c:pt idx="1">
                  <c:v>25</c:v>
                </c:pt>
                <c:pt idx="2">
                  <c:v>16</c:v>
                </c:pt>
                <c:pt idx="3">
                  <c:v>16.7</c:v>
                </c:pt>
                <c:pt idx="4">
                  <c:v>17.3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15230.1</c:v>
                </c:pt>
                <c:pt idx="1">
                  <c:v>10752.4</c:v>
                </c:pt>
                <c:pt idx="2">
                  <c:v>13678.3</c:v>
                </c:pt>
                <c:pt idx="3">
                  <c:v>14210</c:v>
                </c:pt>
                <c:pt idx="4">
                  <c:v>14711.1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166.7</c:v>
                </c:pt>
                <c:pt idx="1">
                  <c:v>136.19999999999999</c:v>
                </c:pt>
                <c:pt idx="2">
                  <c:v>184.5</c:v>
                </c:pt>
                <c:pt idx="3">
                  <c:v>191.9</c:v>
                </c:pt>
                <c:pt idx="4">
                  <c:v>199.6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за 2022</c:v>
                </c:pt>
                <c:pt idx="1">
                  <c:v>факт на 01.10.2023</c:v>
                </c:pt>
                <c:pt idx="2">
                  <c:v>проект 2024</c:v>
                </c:pt>
                <c:pt idx="3">
                  <c:v>прогноз 2025 </c:v>
                </c:pt>
                <c:pt idx="4">
                  <c:v>прогноз 2026</c:v>
                </c:pt>
              </c:strCache>
            </c:strRef>
          </c:cat>
          <c:val>
            <c:numRef>
              <c:f>Лист1!$J$2:$J$6</c:f>
              <c:numCache>
                <c:formatCode>0.0</c:formatCode>
                <c:ptCount val="5"/>
                <c:pt idx="0">
                  <c:v>53.5</c:v>
                </c:pt>
                <c:pt idx="1">
                  <c:v>54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26368"/>
        <c:axId val="26027904"/>
        <c:axId val="0"/>
      </c:bar3DChart>
      <c:catAx>
        <c:axId val="2602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027904"/>
        <c:crosses val="autoZero"/>
        <c:auto val="1"/>
        <c:lblAlgn val="ctr"/>
        <c:lblOffset val="100"/>
        <c:noMultiLvlLbl val="0"/>
      </c:catAx>
      <c:valAx>
        <c:axId val="260279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260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2332229310104"/>
          <c:y val="0.12126323232955698"/>
          <c:w val="0.3277667770689896"/>
          <c:h val="0.7747604671010631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dirty="0">
            <a:solidFill>
              <a:schemeClr val="tx1"/>
            </a:solidFill>
          </a:endParaRPr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2024 – 2026 годы</a:t>
          </a:r>
          <a:endParaRPr lang="ru-RU" sz="1800" dirty="0">
            <a:solidFill>
              <a:schemeClr val="tx1"/>
            </a:solidFill>
          </a:endParaRPr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Муниципальные программы Егорлыкского сельского поселения</a:t>
          </a:r>
          <a:endParaRPr lang="ru-RU" sz="1800" dirty="0">
            <a:solidFill>
              <a:schemeClr val="tx1"/>
            </a:solidFill>
          </a:endParaRPr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Областной закон «Об областном бюджете на 2024год и плановый период 2025 и 2026 годов»</a:t>
          </a:r>
          <a:endParaRPr lang="ru-RU" sz="1800" dirty="0">
            <a:solidFill>
              <a:schemeClr val="tx1"/>
            </a:solidFill>
          </a:endParaRPr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12 925,8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17 103,0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14 855,0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13 698,3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14 230,0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14 731,1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1 894,9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1 894,9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1 894,9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4 174,6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</dgm:pt>
    <dgm:pt modelId="{5C378525-1DB4-49A5-92FC-C5C3C52DB1DA}" type="pres">
      <dgm:prSet presAssocID="{8C4320B7-698C-477B-8E61-13096F7AA1BA}" presName="rootComposite1" presStyleCnt="0"/>
      <dgm:spPr/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</dgm:pt>
    <dgm:pt modelId="{746278C7-E7D5-4FFC-BBAB-DDE5A905BED4}" type="pres">
      <dgm:prSet presAssocID="{E3761C27-0E2A-405B-8035-23F6C9D6BDEB}" presName="rootComposite" presStyleCnt="0"/>
      <dgm:spPr/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</dgm:pt>
    <dgm:pt modelId="{63886784-D7B8-47AD-9AFD-20803722853A}" type="pres">
      <dgm:prSet presAssocID="{E3761C27-0E2A-405B-8035-23F6C9D6BDEB}" presName="hierChild5" presStyleCnt="0"/>
      <dgm:spPr/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</dgm:pt>
    <dgm:pt modelId="{19907A1B-C222-498E-B468-966DCD5593E2}" type="pres">
      <dgm:prSet presAssocID="{459023B6-03C9-4131-8DC0-F67C39C30CC1}" presName="rootComposite" presStyleCnt="0"/>
      <dgm:spPr/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</dgm:pt>
    <dgm:pt modelId="{2B0654EC-4D94-4041-B3DB-D51229AF95C6}" type="pres">
      <dgm:prSet presAssocID="{459023B6-03C9-4131-8DC0-F67C39C30CC1}" presName="hierChild5" presStyleCnt="0"/>
      <dgm:spPr/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</dgm:pt>
    <dgm:pt modelId="{282558B0-EEAC-4EBC-A0EF-EC8125485F8A}" type="pres">
      <dgm:prSet presAssocID="{26782E6A-8698-410B-8E11-D9F55E3FDD29}" presName="rootComposite" presStyleCnt="0"/>
      <dgm:spPr/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</dgm:pt>
    <dgm:pt modelId="{B1B3CA66-89C4-4B1C-B3A3-749BDF053D7E}" type="pres">
      <dgm:prSet presAssocID="{26782E6A-8698-410B-8E11-D9F55E3FDD29}" presName="hierChild5" presStyleCnt="0"/>
      <dgm:spPr/>
    </dgm:pt>
    <dgm:pt modelId="{3084E9C3-ACDE-4B44-90C3-EC8743564A5E}" type="pres">
      <dgm:prSet presAssocID="{8C4320B7-698C-477B-8E61-13096F7AA1BA}" presName="hierChild3" presStyleCnt="0"/>
      <dgm:spPr/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LinFactNeighborX="1974" custLinFactNeighborY="78431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58 666,5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17 974,2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2 284,0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58 666,5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22 248,0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1 269,0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246,5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17 215,3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4 155,2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16 155,0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636,3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184,5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305,3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100,0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20 845,4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16,0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13 678,3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</dgm:pt>
    <dgm:pt modelId="{476D685C-0BE6-4925-947E-D097C174EEF5}" type="pres">
      <dgm:prSet presAssocID="{6E385290-F9CF-49C9-8F34-1D42671582D7}" presName="vertFlow" presStyleCnt="0"/>
      <dgm:spPr/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1 085,0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1 121,4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942,9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19 924,7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20 659,7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21 413,1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244,4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254,2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264,4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305,3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317,5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330,1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2024 год – 130,0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2025 год – 135,0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2026 год – 140,0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2024 – 2026 годы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Муниципальные программы Егорлыкского сельского поселения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Областной закон «Об областном бюджете на 2024год и плановый период 2025 и 2026 годов»</a:t>
          </a:r>
          <a:endParaRPr lang="ru-RU" sz="18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12 925,8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17 103,0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14 855,0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13 698,3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14 230,0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14 731,1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1 894,9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1 894,9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1 894,9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4 174,6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0" y="914920"/>
          <a:ext cx="9143999" cy="11665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58 666,5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17 974,2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17 215,3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4 155,2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16 155,0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636,3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246,5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2 284,0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58 666,5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22 248,0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1 269,0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305,3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100,0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20 845,4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16,0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13 678,3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7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184,5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1 085,0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1 121,4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942,9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19 924,7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20 659,7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21 413,1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244,4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254,2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264,4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305,3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317,5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330,1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2024 год – 130,0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2025 год – 135,0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2026 год – 140,0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4000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6015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Администрация Егорлыкского </a:t>
            </a:r>
            <a:endParaRPr lang="ru-RU" dirty="0" smtClean="0"/>
          </a:p>
          <a:p>
            <a:pPr algn="r"/>
            <a:r>
              <a:rPr lang="ru-RU" dirty="0" smtClean="0"/>
              <a:t>сельского </a:t>
            </a:r>
            <a:r>
              <a:rPr lang="ru-RU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ДОХОДОВ БЮДЖЕТА ЕГОРЛЫКСКОГО СЕЛЬСКОГО ПОСЕЛЕНИЯ В 2024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8289165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ПОСТУПЛЕНИЯ НАЛОГА НА ДОХОДЫ ФИЗИЧЕСКИХ ЛИЦ В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7480416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76361430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61020996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53240258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БЮДЖЕТА ЕГОРЛЫКСКОГО СЕЛЬСКОГО ПОСЕЛЕНИЯ В 2024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6704715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РАСХОДОВ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БЮДЖЕТА ЕГОРЛЫКСКОГО СЕЛЬСКОГО ПОСЕЛЕНИЯ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6444417"/>
              </p:ext>
            </p:extLst>
          </p:nvPr>
        </p:nvGraphicFramePr>
        <p:xfrm>
          <a:off x="0" y="980728"/>
          <a:ext cx="910850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4068420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033005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1164989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9633935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4167487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5161496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проекта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«БЮДЖЕТ ДЛЯ ГРАЖДАН»?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9163322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2402837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6719572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26329615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2024 ГОД И ПЛАНОВЫЙ ПЕРИОД 2025 И 2026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ДОХОДЫ БЮДЖЕТА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074540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на территории Егорлыкского сельского поселения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28421"/>
              </p:ext>
            </p:extLst>
          </p:nvPr>
        </p:nvGraphicFramePr>
        <p:xfrm>
          <a:off x="539552" y="1844824"/>
          <a:ext cx="8118600" cy="45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38"/>
                <a:gridCol w="4609279"/>
                <a:gridCol w="2573983"/>
              </a:tblGrid>
              <a:tr h="8755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 и сборы, установленные законодательством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Бюджеты сельских поселений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897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доходы физических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2,0% +4%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44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Государственная пошлина (по видам)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2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налог на вмененный доход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30% + 10%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37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имущество физических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  <a:tr h="582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Межбюджетные трансферты – основной вид безвозмездных перечислений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0525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dirty="0" smtClean="0"/>
              <a:t>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Формирование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021987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4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ПАРАМЕТРЫ БЮДЖЕТА ПОСЕЛЕНИЯ</a:t>
            </a:r>
            <a:endParaRPr lang="ru-RU" sz="2400" b="1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84835"/>
              </p:ext>
            </p:extLst>
          </p:nvPr>
        </p:nvGraphicFramePr>
        <p:xfrm>
          <a:off x="160908" y="908720"/>
          <a:ext cx="8731572" cy="5564857"/>
        </p:xfrm>
        <a:graphic>
          <a:graphicData uri="http://schemas.openxmlformats.org/drawingml/2006/table">
            <a:tbl>
              <a:tblPr firstRow="1" bandRow="1"/>
              <a:tblGrid>
                <a:gridCol w="3114948"/>
                <a:gridCol w="1573935"/>
                <a:gridCol w="1321351"/>
                <a:gridCol w="1401902"/>
                <a:gridCol w="13194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106 929,80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58 666,50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59 563,30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69 692,3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56 382,5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58 250,5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37 237,5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2 284,0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1 312,8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105 410,3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58 666,5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55,7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59 546,0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1 519,5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2024 год</a:t>
            </a:r>
            <a:r>
              <a:rPr lang="ru-RU" alt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endParaRPr lang="ru-RU" sz="1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5960152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1082</Words>
  <Application>Microsoft Office PowerPoint</Application>
  <PresentationFormat>Экран (4:3)</PresentationFormat>
  <Paragraphs>180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Нормативы зачисления налогов по уровням бюджета на территории Егорлыкского сельского поселения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2024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85</cp:revision>
  <cp:lastPrinted>2018-11-30T08:52:40Z</cp:lastPrinted>
  <dcterms:created xsi:type="dcterms:W3CDTF">2018-11-28T11:29:23Z</dcterms:created>
  <dcterms:modified xsi:type="dcterms:W3CDTF">2025-01-21T09:39:21Z</dcterms:modified>
</cp:coreProperties>
</file>