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1" r:id="rId5"/>
    <p:sldId id="259" r:id="rId6"/>
    <p:sldId id="261" r:id="rId7"/>
    <p:sldId id="262" r:id="rId8"/>
    <p:sldId id="263" r:id="rId9"/>
    <p:sldId id="275" r:id="rId10"/>
    <p:sldId id="266" r:id="rId11"/>
    <p:sldId id="270" r:id="rId12"/>
    <p:sldId id="264" r:id="rId13"/>
    <p:sldId id="268" r:id="rId14"/>
    <p:sldId id="272" r:id="rId15"/>
    <p:sldId id="274" r:id="rId16"/>
  </p:sldIdLst>
  <p:sldSz cx="9144000" cy="6858000" type="screen4x3"/>
  <p:notesSz cx="6788150" cy="99234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8A8"/>
    <a:srgbClr val="FFCCCC"/>
    <a:srgbClr val="5EE2FC"/>
    <a:srgbClr val="FF0066"/>
    <a:srgbClr val="00CC00"/>
    <a:srgbClr val="800000"/>
    <a:srgbClr val="A40C99"/>
    <a:srgbClr val="FF9900"/>
    <a:srgbClr val="FFE07D"/>
    <a:srgbClr val="FEC4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53" autoAdjust="0"/>
    <p:restoredTop sz="86439" autoAdjust="0"/>
  </p:normalViewPr>
  <p:slideViewPr>
    <p:cSldViewPr>
      <p:cViewPr>
        <p:scale>
          <a:sx n="98" d="100"/>
          <a:sy n="98" d="100"/>
        </p:scale>
        <p:origin x="-2004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2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70895499159097264"/>
                  <c:y val="-0.28336956295962479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1"/>
            </c:dLbl>
            <c:dLbl>
              <c:idx val="1"/>
              <c:layout>
                <c:manualLayout>
                  <c:x val="-0.51949591807806794"/>
                  <c:y val="-0.39420602932025878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1"/>
            </c:dLbl>
            <c:dLbl>
              <c:idx val="2"/>
              <c:layout>
                <c:manualLayout>
                  <c:x val="-4.9121936643054989E-2"/>
                  <c:y val="0.23147254239859694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1"/>
            </c:dLbl>
            <c:txPr>
              <a:bodyPr/>
              <a:lstStyle/>
              <a:p>
                <a:pPr>
                  <a:defRPr sz="1000" baseline="0"/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40241.199999999997</c:v>
                </c:pt>
                <c:pt idx="1">
                  <c:v>1095.5</c:v>
                </c:pt>
                <c:pt idx="2">
                  <c:v>46905.9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2013440077539272"/>
          <c:y val="0.16227245100420937"/>
          <c:w val="0.37986553801423106"/>
          <c:h val="0.70986329804465809"/>
        </c:manualLayout>
      </c:layout>
      <c:overlay val="1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zero"/>
    <c:showDLblsOverMax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72536990968882376"/>
                  <c:y val="-0.24659325614180219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1"/>
            </c:dLbl>
            <c:dLbl>
              <c:idx val="1"/>
              <c:layout>
                <c:manualLayout>
                  <c:x val="-0.5358602778665833"/>
                  <c:y val="-0.43010496807969734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1"/>
            </c:dLbl>
            <c:dLbl>
              <c:idx val="2"/>
              <c:layout>
                <c:manualLayout>
                  <c:x val="-1.3925085649110578E-2"/>
                  <c:y val="0.2293890754807462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1"/>
            </c:dLbl>
            <c:txPr>
              <a:bodyPr/>
              <a:lstStyle/>
              <a:p>
                <a:pPr>
                  <a:defRPr sz="1000" baseline="0"/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38672.9</c:v>
                </c:pt>
                <c:pt idx="1">
                  <c:v>1102</c:v>
                </c:pt>
                <c:pt idx="2">
                  <c:v>45666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1221461193307336"/>
          <c:y val="9.919045524700415E-2"/>
          <c:w val="0.37986553801423117"/>
          <c:h val="0.70986329804465809"/>
        </c:manualLayout>
      </c:layout>
      <c:overlay val="1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zero"/>
    <c:showDLblsOverMax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2.5288136542247607E-2"/>
          <c:y val="0.15177327877645863"/>
          <c:w val="0.43531086100024702"/>
          <c:h val="0.7090512344085498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9"/>
          <c:dPt>
            <c:idx val="0"/>
            <c:bubble3D val="0"/>
            <c:spPr>
              <a:solidFill>
                <a:srgbClr val="FF0066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3"/>
            <c:bubble3D val="0"/>
            <c:spPr>
              <a:solidFill>
                <a:srgbClr val="00CC00"/>
              </a:solidFill>
            </c:spPr>
          </c:dPt>
          <c:dPt>
            <c:idx val="4"/>
            <c:bubble3D val="0"/>
            <c:spPr>
              <a:solidFill>
                <a:srgbClr val="800000"/>
              </a:solidFill>
            </c:spPr>
          </c:dPt>
          <c:dPt>
            <c:idx val="5"/>
            <c:bubble3D val="0"/>
            <c:spPr>
              <a:solidFill>
                <a:srgbClr val="002060"/>
              </a:solidFill>
            </c:spPr>
          </c:dPt>
          <c:dPt>
            <c:idx val="6"/>
            <c:bubble3D val="0"/>
            <c:spPr>
              <a:solidFill>
                <a:srgbClr val="A40C99"/>
              </a:solidFill>
            </c:spPr>
          </c:dPt>
          <c:dPt>
            <c:idx val="7"/>
            <c:bubble3D val="0"/>
            <c:spPr>
              <a:solidFill>
                <a:srgbClr val="FF9900"/>
              </a:solidFill>
            </c:spPr>
          </c:dPt>
          <c:dPt>
            <c:idx val="8"/>
            <c:bubble3D val="0"/>
            <c:spPr>
              <a:solidFill>
                <a:srgbClr val="00B050"/>
              </a:solidFill>
            </c:spPr>
          </c:dPt>
          <c:dPt>
            <c:idx val="9"/>
            <c:bubble3D val="0"/>
            <c:spPr>
              <a:solidFill>
                <a:srgbClr val="FF0000"/>
              </a:solidFill>
            </c:spPr>
          </c:dPt>
          <c:dPt>
            <c:idx val="10"/>
            <c:bubble3D val="0"/>
            <c:spPr>
              <a:solidFill>
                <a:srgbClr val="FFFF00"/>
              </a:solidFill>
            </c:spPr>
          </c:dPt>
          <c:dLbls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Лист1!$A$2:$A$12</c:f>
              <c:strCache>
                <c:ptCount val="11"/>
                <c:pt idx="0">
                  <c:v>Функционирование местной администрации</c:v>
                </c:pt>
                <c:pt idx="1">
                  <c:v>Обеспечение органов финансового (финансово-бюджетного) надзора</c:v>
                </c:pt>
                <c:pt idx="2">
                  <c:v>Другие общегосударственные вопросы</c:v>
                </c:pt>
                <c:pt idx="3">
                  <c:v>Мобилизационная и вневойсковая подготовка</c:v>
                </c:pt>
                <c:pt idx="4">
                  <c:v>Национальная безопасность и правоохранительная деятельность</c:v>
                </c:pt>
                <c:pt idx="5">
                  <c:v>Национальная экономика</c:v>
                </c:pt>
                <c:pt idx="6">
                  <c:v>Жилищно-коммунальное хозяйство</c:v>
                </c:pt>
                <c:pt idx="7">
                  <c:v>Образование</c:v>
                </c:pt>
                <c:pt idx="8">
                  <c:v>Культура</c:v>
                </c:pt>
                <c:pt idx="9">
                  <c:v>Массовый спорт</c:v>
                </c:pt>
                <c:pt idx="10">
                  <c:v>Пенсионное обеспечение</c:v>
                </c:pt>
              </c:strCache>
            </c:strRef>
          </c:cat>
          <c:val>
            <c:numRef>
              <c:f>Лист1!$B$2:$B$12</c:f>
              <c:numCache>
                <c:formatCode>0.0</c:formatCode>
                <c:ptCount val="11"/>
                <c:pt idx="0">
                  <c:v>10915.8</c:v>
                </c:pt>
                <c:pt idx="1">
                  <c:v>405.2</c:v>
                </c:pt>
                <c:pt idx="2">
                  <c:v>398.5</c:v>
                </c:pt>
                <c:pt idx="3">
                  <c:v>832.8</c:v>
                </c:pt>
                <c:pt idx="4">
                  <c:v>286.60000000000002</c:v>
                </c:pt>
                <c:pt idx="5">
                  <c:v>30.5</c:v>
                </c:pt>
                <c:pt idx="6">
                  <c:v>63223.7</c:v>
                </c:pt>
                <c:pt idx="7">
                  <c:v>26.3</c:v>
                </c:pt>
                <c:pt idx="8">
                  <c:v>14012.4</c:v>
                </c:pt>
                <c:pt idx="9">
                  <c:v>249.9</c:v>
                </c:pt>
                <c:pt idx="10">
                  <c:v>128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Лист1!$A$2:$A$12</c:f>
              <c:strCache>
                <c:ptCount val="11"/>
                <c:pt idx="0">
                  <c:v>Функционирование местной администрации</c:v>
                </c:pt>
                <c:pt idx="1">
                  <c:v>Обеспечение органов финансового (финансово-бюджетного) надзора</c:v>
                </c:pt>
                <c:pt idx="2">
                  <c:v>Другие общегосударственные вопросы</c:v>
                </c:pt>
                <c:pt idx="3">
                  <c:v>Мобилизационная и вневойсковая подготовка</c:v>
                </c:pt>
                <c:pt idx="4">
                  <c:v>Национальная безопасность и правоохранительная деятельность</c:v>
                </c:pt>
                <c:pt idx="5">
                  <c:v>Национальная экономика</c:v>
                </c:pt>
                <c:pt idx="6">
                  <c:v>Жилищно-коммунальное хозяйство</c:v>
                </c:pt>
                <c:pt idx="7">
                  <c:v>Образование</c:v>
                </c:pt>
                <c:pt idx="8">
                  <c:v>Культура</c:v>
                </c:pt>
                <c:pt idx="9">
                  <c:v>Массовый спорт</c:v>
                </c:pt>
                <c:pt idx="10">
                  <c:v>Пенсионное обеспечение</c:v>
                </c:pt>
              </c:strCache>
            </c:strRef>
          </c:cat>
          <c:val>
            <c:numRef>
              <c:f>Лист1!$C$2:$C$12</c:f>
              <c:numCache>
                <c:formatCode>0.0</c:formatCode>
                <c:ptCount val="11"/>
                <c:pt idx="0">
                  <c:v>12.060364800678824</c:v>
                </c:pt>
                <c:pt idx="1">
                  <c:v>0.44768682251736563</c:v>
                </c:pt>
                <c:pt idx="2">
                  <c:v>0.44028430101966981</c:v>
                </c:pt>
                <c:pt idx="3">
                  <c:v>0.9201223736240427</c:v>
                </c:pt>
                <c:pt idx="4">
                  <c:v>0.31665114346860068</c:v>
                </c:pt>
                <c:pt idx="5">
                  <c:v>3.3698045623839219E-2</c:v>
                </c:pt>
                <c:pt idx="6">
                  <c:v>69.85295498714504</c:v>
                </c:pt>
                <c:pt idx="7">
                  <c:v>2.9057659013343326E-2</c:v>
                </c:pt>
                <c:pt idx="8">
                  <c:v>15.481655557360153</c:v>
                </c:pt>
                <c:pt idx="9">
                  <c:v>0.2761030033245056</c:v>
                </c:pt>
                <c:pt idx="10">
                  <c:v>0.14142130622463672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3804770699537185"/>
          <c:y val="2.4626047688860613E-2"/>
          <c:w val="0.459133818064829"/>
          <c:h val="0.84924418573267735"/>
        </c:manualLayout>
      </c:layout>
      <c:overlay val="1"/>
      <c:txPr>
        <a:bodyPr/>
        <a:lstStyle/>
        <a:p>
          <a:pPr>
            <a:defRPr sz="1050" baseline="0"/>
          </a:pPr>
          <a:endParaRPr lang="ru-RU"/>
        </a:p>
      </c:txPr>
    </c:legend>
    <c:plotVisOnly val="1"/>
    <c:dispBlanksAs val="zero"/>
    <c:showDLblsOverMax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D844C-077A-416A-8090-3336F49FDDCC}" type="datetimeFigureOut">
              <a:rPr lang="ru-RU"/>
              <a:pPr>
                <a:defRPr/>
              </a:pPr>
              <a:t>29.07.2020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08798-5C8A-4D6A-8E60-394674786E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9769B-3D6E-42A3-8608-A5084D538822}" type="datetimeFigureOut">
              <a:rPr lang="ru-RU"/>
              <a:pPr>
                <a:defRPr/>
              </a:pPr>
              <a:t>29.07.2020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8FB72-BD5A-4365-BB11-5B4508768C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BEB50-4987-4771-80DE-5D2CEC5D3DC7}" type="datetimeFigureOut">
              <a:rPr lang="ru-RU"/>
              <a:pPr>
                <a:defRPr/>
              </a:pPr>
              <a:t>29.07.2020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2D512-5FBA-4DC7-8899-11E131C2FF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3B5E4-141C-433A-AD7D-4634B79B8067}" type="datetimeFigureOut">
              <a:rPr lang="ru-RU"/>
              <a:pPr>
                <a:defRPr/>
              </a:pPr>
              <a:t>29.07.2020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AEDF2-7507-432E-BC29-FAB80F854A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75CF8-2DFA-43A3-ACBF-2DBF28F31CDE}" type="datetimeFigureOut">
              <a:rPr lang="ru-RU"/>
              <a:pPr>
                <a:defRPr/>
              </a:pPr>
              <a:t>29.07.2020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1D054-ECF5-4552-BF36-E6839129AF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18AAB-58F7-452B-B957-CD1982A242DF}" type="datetimeFigureOut">
              <a:rPr lang="ru-RU"/>
              <a:pPr>
                <a:defRPr/>
              </a:pPr>
              <a:t>29.07.2020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2AA78-A9AC-4541-941A-A4DFF42965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4B230-7FD9-4574-B46B-C7347D6BC238}" type="datetimeFigureOut">
              <a:rPr lang="ru-RU"/>
              <a:pPr>
                <a:defRPr/>
              </a:pPr>
              <a:t>29.07.2020</a:t>
            </a:fld>
            <a:endParaRPr lang="ru-RU" dirty="0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0F0DB-9355-4A0D-91D2-78E37584B7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1CEFE-66EC-4BD0-9E05-37B82CB5AB31}" type="datetimeFigureOut">
              <a:rPr lang="ru-RU"/>
              <a:pPr>
                <a:defRPr/>
              </a:pPr>
              <a:t>29.07.2020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98483-E9A6-451F-B0AE-455B22168A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5E4F-C69D-4BE9-B80C-E1F788081505}" type="datetimeFigureOut">
              <a:rPr lang="ru-RU"/>
              <a:pPr>
                <a:defRPr/>
              </a:pPr>
              <a:t>29.07.2020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E61D1-B01A-4021-A0EC-2027106C85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3C0C6-180F-46EE-B74F-60FCA7A51215}" type="datetimeFigureOut">
              <a:rPr lang="ru-RU"/>
              <a:pPr>
                <a:defRPr/>
              </a:pPr>
              <a:t>29.07.2020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F5A05-11AE-4066-BAAE-D60865AB81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14486-772D-4DF9-A9D3-8F6F1B9BF263}" type="datetimeFigureOut">
              <a:rPr lang="ru-RU"/>
              <a:pPr>
                <a:defRPr/>
              </a:pPr>
              <a:t>29.07.2020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64BAC-B2F1-4D41-A4D8-25B81CC316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3DFEA6-9E3B-409F-8514-454883449E8E}" type="datetimeFigureOut">
              <a:rPr lang="ru-RU"/>
              <a:pPr>
                <a:defRPr/>
              </a:pPr>
              <a:t>29.07.2020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187B5B-E5A0-473F-AD96-F899E2A2C3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20" r:id="rId3"/>
    <p:sldLayoutId id="2147483717" r:id="rId4"/>
    <p:sldLayoutId id="2147483716" r:id="rId5"/>
    <p:sldLayoutId id="2147483715" r:id="rId6"/>
    <p:sldLayoutId id="2147483714" r:id="rId7"/>
    <p:sldLayoutId id="2147483713" r:id="rId8"/>
    <p:sldLayoutId id="2147483712" r:id="rId9"/>
    <p:sldLayoutId id="2147483711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27" y="87083"/>
            <a:ext cx="8855767" cy="663661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3010" y="94928"/>
            <a:ext cx="8229599" cy="157163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БЮДЖЕТ ДЛЯ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ГРАЖДАН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7410" y="4581128"/>
            <a:ext cx="6400800" cy="163395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600" b="1" dirty="0" smtClean="0">
                <a:ln>
                  <a:solidFill>
                    <a:schemeClr val="bg1"/>
                  </a:solidFill>
                </a:ln>
                <a:solidFill>
                  <a:srgbClr val="1B08A8"/>
                </a:solidFill>
              </a:rPr>
              <a:t>к годовому отчету об исполнении бюджета Егорлыкского сельского поселения за 2019 год</a:t>
            </a:r>
            <a:endParaRPr lang="ru-RU" sz="3600" dirty="0" smtClean="0">
              <a:ln>
                <a:solidFill>
                  <a:schemeClr val="bg1"/>
                </a:solidFill>
              </a:ln>
              <a:solidFill>
                <a:srgbClr val="1B08A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81" name="Group 22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942538"/>
              </p:ext>
            </p:extLst>
          </p:nvPr>
        </p:nvGraphicFramePr>
        <p:xfrm>
          <a:off x="419718" y="717747"/>
          <a:ext cx="8500104" cy="5822917"/>
        </p:xfrm>
        <a:graphic>
          <a:graphicData uri="http://schemas.openxmlformats.org/drawingml/2006/table">
            <a:tbl>
              <a:tblPr/>
              <a:tblGrid>
                <a:gridCol w="4815649"/>
                <a:gridCol w="751930"/>
                <a:gridCol w="1071590"/>
                <a:gridCol w="969771"/>
                <a:gridCol w="891164"/>
              </a:tblGrid>
              <a:tr h="3762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расходов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Раздел/ подраздел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 исполнения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2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РАСХОДЫ, ВСЕГО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Х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93 145 540,91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90 509 749,34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97,2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11 820 240,91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11 719 521,60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69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0104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11 016 340,91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10 915 815,02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5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0106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405 200,00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405 200,00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2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0113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398 700,00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398 506,58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2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0200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832 800,00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832 800,00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0203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832 800,00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832 800,00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5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0300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289 700,00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286 603,60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98,9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4565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0309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180 300,00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177 273,60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98,3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9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Обеспечение пожарной безопасности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0310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109 400,00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109 300,00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15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0400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30 500,00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30 500,00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0412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30 500,00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30 500,00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2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0500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65 693 400,00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63 223 665,22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96,2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0501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950 900,00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950 780,93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2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0502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12 343 900,00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12 343 763,41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2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0503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52 398 600,00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49 929 120,88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95,3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090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ОБРАЗОВАНИЕ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0700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26 300,00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26 270,00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090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0705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26 300,00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26 270,00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090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КУЛЬТУРА, КИНЕМАТОГРАФИЯ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0800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14 074 500,00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14 012 428,36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Культура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0801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14 074 500,00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14 012 428,36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87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СОЦИАЛЬНАЯ ПОЛИТИКА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128 100,00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128 020,56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128 100,00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128 020,56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2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250 000,00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249 940,00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Массовый спорт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1102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250 000,00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249 940,00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8596" y="0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Расходы бюджета Егорлыкского сельского поселения по разделам и подразделам классификации расходов бюджета за 2019 год </a:t>
            </a:r>
            <a:endParaRPr lang="ru-RU" sz="20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885821915"/>
              </p:ext>
            </p:extLst>
          </p:nvPr>
        </p:nvGraphicFramePr>
        <p:xfrm>
          <a:off x="107504" y="1052736"/>
          <a:ext cx="9011844" cy="5784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142852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Исполнение расходной части бюджета Егорлыкского сельского поселения за 2019 год </a:t>
            </a:r>
            <a:endParaRPr lang="ru-RU" sz="24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571472" y="1000108"/>
            <a:ext cx="8197878" cy="5597244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bg1"/>
                </a:solidFill>
              </a:rPr>
              <a:t>«</a:t>
            </a:r>
            <a:r>
              <a:rPr lang="ru-RU" sz="2000" b="1" dirty="0">
                <a:solidFill>
                  <a:schemeClr val="bg1"/>
                </a:solidFill>
              </a:rPr>
              <a:t>Обеспечение качественными жилищно-коммунальными услугами населения Егорлыкского сельского поселения</a:t>
            </a:r>
            <a:r>
              <a:rPr lang="ru-RU" sz="2000" b="1" dirty="0" smtClean="0">
                <a:solidFill>
                  <a:schemeClr val="bg1"/>
                </a:solidFill>
              </a:rPr>
              <a:t>»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sz="2000" b="1" dirty="0">
                <a:solidFill>
                  <a:schemeClr val="bg1"/>
                </a:solidFill>
              </a:rPr>
              <a:t>«Муниципальная политика»                                             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sz="2000" b="1" dirty="0">
                <a:solidFill>
                  <a:schemeClr val="bg1"/>
                </a:solidFill>
              </a:rPr>
              <a:t>«Участие в предупреждении и ликвидации последствий чрезвычайных ситуаций, обеспечение пожарной безопасности и безопасности людей на водных объектах»          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sz="2000" b="1" dirty="0">
                <a:solidFill>
                  <a:schemeClr val="bg1"/>
                </a:solidFill>
              </a:rPr>
              <a:t>«Обеспечение общественного порядка и противодействие преступности»   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bg1"/>
                </a:solidFill>
              </a:rPr>
              <a:t>«Энергоэффективность </a:t>
            </a:r>
            <a:r>
              <a:rPr lang="ru-RU" sz="2000" b="1" dirty="0">
                <a:solidFill>
                  <a:schemeClr val="bg1"/>
                </a:solidFill>
              </a:rPr>
              <a:t>в Егорлыкском сельском поселении» 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</a:p>
          <a:p>
            <a:pPr eaLnBrk="1" hangingPunct="1"/>
            <a:r>
              <a:rPr lang="ru-RU" sz="2000" b="1" dirty="0" smtClean="0">
                <a:solidFill>
                  <a:schemeClr val="bg1"/>
                </a:solidFill>
              </a:rPr>
              <a:t>«Благоустройство </a:t>
            </a:r>
            <a:r>
              <a:rPr lang="ru-RU" sz="2000" b="1" dirty="0">
                <a:solidFill>
                  <a:schemeClr val="bg1"/>
                </a:solidFill>
              </a:rPr>
              <a:t>и создание комфортных условий проживания на территории Егорлыкского сельского поселения</a:t>
            </a:r>
            <a:r>
              <a:rPr lang="ru-RU" sz="2000" b="1" dirty="0" smtClean="0">
                <a:solidFill>
                  <a:schemeClr val="bg1"/>
                </a:solidFill>
              </a:rPr>
              <a:t>»</a:t>
            </a:r>
          </a:p>
          <a:p>
            <a:pPr eaLnBrk="1" hangingPunct="1"/>
            <a:r>
              <a:rPr lang="ru-RU" sz="2000" b="1" dirty="0" smtClean="0">
                <a:solidFill>
                  <a:schemeClr val="bg1"/>
                </a:solidFill>
              </a:rPr>
              <a:t>«Развитие </a:t>
            </a:r>
            <a:r>
              <a:rPr lang="ru-RU" sz="2000" b="1" dirty="0">
                <a:solidFill>
                  <a:schemeClr val="bg1"/>
                </a:solidFill>
              </a:rPr>
              <a:t>культуры, физической культуры и </a:t>
            </a:r>
            <a:r>
              <a:rPr lang="ru-RU" sz="2000" b="1" dirty="0" smtClean="0">
                <a:solidFill>
                  <a:schemeClr val="bg1"/>
                </a:solidFill>
              </a:rPr>
              <a:t>спорта»</a:t>
            </a:r>
          </a:p>
          <a:p>
            <a:pPr eaLnBrk="1" hangingPunct="1"/>
            <a:r>
              <a:rPr lang="ru-RU" sz="2000" b="1" dirty="0" smtClean="0">
                <a:solidFill>
                  <a:schemeClr val="bg1"/>
                </a:solidFill>
              </a:rPr>
              <a:t>«Управление </a:t>
            </a:r>
            <a:r>
              <a:rPr lang="ru-RU" sz="2000" b="1" dirty="0">
                <a:solidFill>
                  <a:schemeClr val="bg1"/>
                </a:solidFill>
              </a:rPr>
              <a:t>муниципальными финансами и создание условий для эффективного управления муниципальными </a:t>
            </a:r>
            <a:r>
              <a:rPr lang="ru-RU" sz="2000" b="1" dirty="0" smtClean="0">
                <a:solidFill>
                  <a:schemeClr val="bg1"/>
                </a:solidFill>
              </a:rPr>
              <a:t>финансами»</a:t>
            </a:r>
          </a:p>
          <a:p>
            <a:pPr eaLnBrk="1" hangingPunct="1"/>
            <a:r>
              <a:rPr lang="ru-RU" sz="2000" b="1" dirty="0" smtClean="0">
                <a:solidFill>
                  <a:schemeClr val="bg1"/>
                </a:solidFill>
              </a:rPr>
              <a:t>«Формирование </a:t>
            </a:r>
            <a:r>
              <a:rPr lang="ru-RU" sz="2000" b="1" dirty="0">
                <a:solidFill>
                  <a:schemeClr val="bg1"/>
                </a:solidFill>
              </a:rPr>
              <a:t>современной городской среды на территории Егорлыкского сельского </a:t>
            </a:r>
            <a:r>
              <a:rPr lang="ru-RU" sz="2000" b="1" dirty="0" smtClean="0">
                <a:solidFill>
                  <a:schemeClr val="bg1"/>
                </a:solidFill>
              </a:rPr>
              <a:t>поселения»</a:t>
            </a:r>
            <a:endParaRPr lang="ru-RU" sz="2000" b="1" dirty="0">
              <a:solidFill>
                <a:schemeClr val="bg1"/>
              </a:solidFill>
            </a:endParaRPr>
          </a:p>
          <a:p>
            <a:pPr eaLnBrk="1" hangingPunct="1"/>
            <a:endParaRPr lang="ru-RU" sz="2000" b="1" dirty="0" smtClean="0">
              <a:solidFill>
                <a:schemeClr val="bg1"/>
              </a:solidFill>
            </a:endParaRPr>
          </a:p>
        </p:txBody>
      </p:sp>
      <p:sp>
        <p:nvSpPr>
          <p:cNvPr id="25603" name="WordArt 4"/>
          <p:cNvSpPr>
            <a:spLocks noChangeArrowheads="1" noChangeShapeType="1" noTextEdit="1"/>
          </p:cNvSpPr>
          <p:nvPr/>
        </p:nvSpPr>
        <p:spPr bwMode="auto">
          <a:xfrm>
            <a:off x="571472" y="214291"/>
            <a:ext cx="8001056" cy="78581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Перечень муниципальных программ поселения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918" name="Group 29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351823"/>
              </p:ext>
            </p:extLst>
          </p:nvPr>
        </p:nvGraphicFramePr>
        <p:xfrm>
          <a:off x="428624" y="980728"/>
          <a:ext cx="8215313" cy="4406580"/>
        </p:xfrm>
        <a:graphic>
          <a:graphicData uri="http://schemas.openxmlformats.org/drawingml/2006/table">
            <a:tbl>
              <a:tblPr/>
              <a:tblGrid>
                <a:gridCol w="4929193"/>
                <a:gridCol w="1143008"/>
                <a:gridCol w="1167518"/>
                <a:gridCol w="975594"/>
              </a:tblGrid>
              <a:tr h="32611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муниципальной программы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 исполнения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745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«Обеспечение качественными жилищно-коммунальными услугами населения Егорлыкского сельского поселения»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1 034 200,00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1 034 125,31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«Муниципальная политика»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10 867 600,00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10 766 974,29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60298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«Участие в предупреждении и ликвидации последствий чрезвычайных ситуаций, обеспечение пожарной безопасности и безопасности людей на водных объектах»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289 700,00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286 603,60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98,9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  <a:tr h="41595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«Обеспечение общественного порядка и противодействие преступности»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20 500,00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20 432,40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36383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«Энергоэффективность в Егорлыкском сельском поселении»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12 485 200,00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12 485 063,10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«Благоустройство и создание комфортных условий проживания на территории Егорлыкского сельского поселения»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20 915 600,00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19 688 006,20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94,1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41595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«Развитие культуры, физической культуры и спорта»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14 324 500,00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14 262 368,36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  <a:tr h="41595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«Управление муниципальными финансами и создание условий для эффективного управления муниципальными финансами»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618 140,91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618 140,91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595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«Формирование современной городской среды на территории Егорлыкского сельского поселения»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31 242 400,00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30 000 589,68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596" y="142853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Расходы бюджета Егорлыкского сельского поселения по на реализацию муниципальных программ в 2019 году </a:t>
            </a:r>
            <a:endParaRPr lang="ru-RU" sz="20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304387"/>
              </p:ext>
            </p:extLst>
          </p:nvPr>
        </p:nvGraphicFramePr>
        <p:xfrm>
          <a:off x="457200" y="1600200"/>
          <a:ext cx="8229600" cy="422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4734"/>
                <a:gridCol w="428628"/>
                <a:gridCol w="3714776"/>
                <a:gridCol w="47146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Расчет верхнего предела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муниципального внутреннего долга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в т.ч. по муниципальным гарантиям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Долг на 01.01.2019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Долг на 01.01.2019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Увеличение долга в 2019 году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Увеличение долга в 2019 году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т.ч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т.ч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кредиты банков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кредиты банков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предоставление гарантий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предоставление гарантий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Погашение долга в 2019 году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Погашение долга в 2019 году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т.ч.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т.ч.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кредиты банков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кредиты банков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исполнение гарантий (гарантийный случай)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исполнение гарантий  (гарантийный случай)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Долг на 01.01.2020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Долг на 01.01.2020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596" y="285728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Сведения о долговых обязательствах Егорлыкского сельского поселения на 2019 год, руб.</a:t>
            </a:r>
            <a:endParaRPr lang="ru-RU" sz="20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640960" cy="626469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4714884"/>
            <a:ext cx="8436250" cy="178595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+mn-lt"/>
              </a:rPr>
              <a:t>Спасибо за внимание!</a:t>
            </a:r>
            <a:endParaRPr lang="ru-RU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895874"/>
          </a:xfrm>
        </p:spPr>
        <p:txBody>
          <a:bodyPr/>
          <a:lstStyle/>
          <a:p>
            <a:pPr marL="0" indent="360363" algn="ctr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600" dirty="0" smtClean="0">
              <a:solidFill>
                <a:schemeClr val="bg1"/>
              </a:solidFill>
            </a:endParaRPr>
          </a:p>
          <a:p>
            <a:pPr indent="342900" algn="just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indent="342900" algn="just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indent="342900" algn="just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Вашему вниманию представлен «Бюджет для граждан», который разработан в соответствии с проводимой политикой Правительства Российской Федерации, направленной на обеспечение прозрачности (открытости) и полного, доступного информирования граждан (заинтересованных пользователей)  о местном бюджете. </a:t>
            </a:r>
          </a:p>
          <a:p>
            <a:pPr lvl="0" indent="450850" algn="just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 algn="just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Информация на интернет - ресурсе доходчиво раскрывает основные понятия российского законодательства о бюджетном процессе, содержит параметры доходной и расходной частей бюджета Новогоркинского сельского поселения , пояснения о структуре  муниципального долга. </a:t>
            </a: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 всем возникающим вопросам и конструктивным предложениям  относительно бюджета Егорлыкского сельского поселения вы можете обращаться  в администрацию Егорлыкского сельского поселения .</a:t>
            </a: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 адресу: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Егорлыкская, пер.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рицика, д. 78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тел :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 (86370) 2-00-97</a:t>
            </a: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адрес эл. почты:  </a:t>
            </a:r>
            <a:r>
              <a:rPr lang="en-US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egorposel@yandex.ru</a:t>
            </a: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 algn="r">
              <a:spcBef>
                <a:spcPct val="0"/>
              </a:spcBef>
              <a:tabLst>
                <a:tab pos="933450" algn="l"/>
              </a:tabLst>
            </a:pP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 algn="r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 algn="r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Глава Егорлыкского сельского поселения </a:t>
            </a:r>
          </a:p>
          <a:p>
            <a:pPr lvl="0" indent="450850" algn="r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Гулай И.И.</a:t>
            </a:r>
            <a:endParaRPr lang="ru-RU" sz="700" dirty="0" smtClean="0"/>
          </a:p>
        </p:txBody>
      </p:sp>
      <p:sp>
        <p:nvSpPr>
          <p:cNvPr id="14339" name="WordArt 4"/>
          <p:cNvSpPr>
            <a:spLocks noChangeArrowheads="1" noChangeShapeType="1" noTextEdit="1"/>
          </p:cNvSpPr>
          <p:nvPr/>
        </p:nvSpPr>
        <p:spPr bwMode="auto">
          <a:xfrm>
            <a:off x="428596" y="214290"/>
            <a:ext cx="8429684" cy="127002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Уважаемые жители Егорлыкского сельского поселения, </a:t>
            </a:r>
          </a:p>
          <a:p>
            <a:pPr algn="ctr"/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посетители сайта</a:t>
            </a:r>
            <a:endParaRPr lang="ru-RU" sz="2000" b="1" kern="1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0363" algn="just" eaLnBrk="1" hangingPunct="1">
              <a:buNone/>
            </a:pPr>
            <a:r>
              <a:rPr lang="ru-RU" sz="1700" dirty="0" smtClean="0">
                <a:solidFill>
                  <a:schemeClr val="bg1"/>
                </a:solidFill>
              </a:rPr>
              <a:t>«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Бюджет для граждан содержит основные положения решения об исполнении бюджета Егорлыкского сельского поселения за 2019 год в доступной для широкого круга заинтересованных пользователей форме и преследует цель  ознакомления граждан с основными задачами и приоритетными направлениями бюджетной политики, обоснованиями бюджетных расходов, планируемыми и достигнутыми результатами использования бюджетных ассигнований. </a:t>
            </a:r>
            <a:endParaRPr lang="ru-RU" sz="1700" dirty="0" smtClean="0">
              <a:solidFill>
                <a:schemeClr val="bg1"/>
              </a:solidFill>
            </a:endParaRPr>
          </a:p>
          <a:p>
            <a:pPr marL="0" indent="360363" algn="just" eaLnBrk="1" hangingPunct="1">
              <a:buFont typeface="Wingdings 2" pitchFamily="18" charset="2"/>
              <a:buNone/>
            </a:pPr>
            <a:r>
              <a:rPr lang="ru-RU" sz="1700" dirty="0" smtClean="0">
                <a:solidFill>
                  <a:schemeClr val="bg1"/>
                </a:solidFill>
              </a:rPr>
              <a:t>«Бюджет для граждан» нацелен на получение обратной связи от граждан, которым интересны современные проблемы муниципальных финансов Егорлыкского сельского поселения. </a:t>
            </a:r>
          </a:p>
          <a:p>
            <a:pPr marL="0" indent="360363" eaLnBrk="1" hangingPunct="1"/>
            <a:endParaRPr lang="ru-RU" dirty="0" smtClean="0"/>
          </a:p>
        </p:txBody>
      </p:sp>
      <p:pic>
        <p:nvPicPr>
          <p:cNvPr id="15363" name="Рисунок 3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365104"/>
            <a:ext cx="3068984" cy="1729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4" descr="Рисунок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4048" y="4365104"/>
            <a:ext cx="3096344" cy="1727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WordArt 6"/>
          <p:cNvSpPr>
            <a:spLocks noChangeArrowheads="1" noChangeShapeType="1" noTextEdit="1"/>
          </p:cNvSpPr>
          <p:nvPr/>
        </p:nvSpPr>
        <p:spPr bwMode="auto">
          <a:xfrm>
            <a:off x="1908175" y="476250"/>
            <a:ext cx="547370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Что такое бюджет для граждан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214554"/>
            <a:ext cx="2928958" cy="1714512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- форма образования и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расходования денежных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средств, предназначенных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для финансового обеспечения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задач и функций государства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и местного самоуправления</a:t>
            </a:r>
            <a:endParaRPr lang="ru-RU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1908175" y="476250"/>
            <a:ext cx="547370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Что такое </a:t>
            </a:r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бюджет</a:t>
            </a:r>
            <a:endParaRPr lang="ru-RU" sz="2000" b="1" kern="1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2214554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- поступающие в бюджет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денежные средства</a:t>
            </a:r>
            <a:endParaRPr lang="ru-RU" sz="1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57884" y="2214554"/>
            <a:ext cx="2571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- выплачиваемые из бюджета 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денежные средства</a:t>
            </a:r>
            <a:endParaRPr lang="ru-RU" sz="1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5" y="1785926"/>
            <a:ext cx="171451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БЮДЖЕТ</a:t>
            </a:r>
            <a:endParaRPr lang="ru-RU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86050" y="1785926"/>
            <a:ext cx="285752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ДОХОДЫ БЮДЖЕТА</a:t>
            </a:r>
            <a:endParaRPr lang="ru-RU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14282" y="2143116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857884" y="1785926"/>
            <a:ext cx="263726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РАСХОДЫ БЮДЖЕТА</a:t>
            </a:r>
            <a:endParaRPr lang="ru-RU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224" y="5072074"/>
            <a:ext cx="7715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  Если расходы бюджета превышают доходы, то бюджет формируется с дефицитом. При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дефицитном бюджете растет долг и (или) снижаются остатки. Превышение доходов над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расходами образует профицит. При профицитном бюджете снижается долг и (или) растут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остатки.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  Сбалансированность бюджета по доходам и расходам – основополагающее требование, предъявляемое к органам, составляющим и утверждающим бюджет.</a:t>
            </a:r>
            <a:endParaRPr lang="ru-RU" sz="1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16" name="Рисунок 15" descr="Sbalansirovannyj-byudzh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2786058"/>
            <a:ext cx="4071966" cy="22860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251520" y="981075"/>
            <a:ext cx="8712968" cy="5616277"/>
          </a:xfrm>
        </p:spPr>
        <p:txBody>
          <a:bodyPr/>
          <a:lstStyle/>
          <a:p>
            <a:pPr marL="0" indent="360363" eaLnBrk="1" hangingPunct="1">
              <a:buFont typeface="Wingdings 2" pitchFamily="18" charset="2"/>
              <a:buNone/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- это процесс, который обеспечивает полное своевременное поступление доходов в целом и по каждому источнику, а также финансирование расходов в пределах утвержденных по бюджету сумм в течение финансового года.</a:t>
            </a:r>
          </a:p>
          <a:p>
            <a:pPr>
              <a:buNone/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Можно выделить две стороны этого процесса: </a:t>
            </a:r>
          </a:p>
          <a:p>
            <a:pPr algn="just">
              <a:buNone/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исполнения бюджета по доходам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Его задачей которого является обеспечение полного и своевременного поступления в бюджет отдельных видов доходов, в первую очередь, налогов и других обязательных платежей, по каждому источнику в соответствии с утвержденным бюджетным планом; </a:t>
            </a:r>
          </a:p>
          <a:p>
            <a:pPr>
              <a:buNone/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Участниками этого процесса являются:</a:t>
            </a:r>
          </a:p>
          <a:p>
            <a:pPr algn="just">
              <a:buNone/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  налогоплательщики и плательщики сборов (юридические и физические лица), которые перечисляют в бюджет установленные налоги и другие обязательные платежи;</a:t>
            </a:r>
          </a:p>
          <a:p>
            <a:pPr algn="just">
              <a:buNone/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 учреждения Центрального банка и коммерческие банки, производящие безналичные расчеты между плательщиками и получателем средств;</a:t>
            </a:r>
          </a:p>
          <a:p>
            <a:pPr>
              <a:buNone/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   органы Федерального казначейства, которые получают перечисленные в бюджет средства и ведут их учет;</a:t>
            </a:r>
          </a:p>
          <a:p>
            <a:pPr algn="just">
              <a:buNone/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   налоговые органы (Министерство РФ по налогам и сборам), ведущие учет налогоплательщиков, контролирующие правильность исполнения ими своих налоговых обязательств, а также регулирующие отношения по возврату и зачету уплаченных налогов.</a:t>
            </a:r>
          </a:p>
          <a:p>
            <a:pPr algn="just">
              <a:buNone/>
            </a:pP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исполнение по расходам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означает последовательное финансирование мероприятий, предусмотренных Решением о бюджете, в пределах утвержденных сумм. </a:t>
            </a:r>
          </a:p>
          <a:p>
            <a:pPr algn="just">
              <a:buNone/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Особенностью исполнения бюджета по расходам является то, что эта часть формируется расчетно и полностью зависит от объема доходных поступлений. Расходы осуществляются в пределах фактического наличия бюджетных средств на едином бюджетном счете. При этом обязательно соблюдаются две последовательные процедуры – санкционирование и финансирование. Финансирование заключается в расходовании бюджетных средств. Задача санкционирования расходов заключается в том, чтобы обеспечить принятие к финансированию только тех расходов, которые предусмотрены утвержденным Решением о бюджете и обеспечены поступлениями в бюджет доходов и заимствований. </a:t>
            </a:r>
          </a:p>
          <a:p>
            <a:pPr algn="just">
              <a:buNone/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Бюджетный процесс завершается составлением и утверждением отчета об исполнении бюджета, что является важной формой контроля за исполнением бюджета.</a:t>
            </a:r>
          </a:p>
          <a:p>
            <a:pPr algn="just">
              <a:buNone/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Отчет об исполнении бюджета составляется по всем основным показателям доходов и расходов в установленном порядке с необходимым анализом исполнения доходов  и расходования средств. </a:t>
            </a:r>
          </a:p>
          <a:p>
            <a:pPr marL="0" indent="360363" eaLnBrk="1" hangingPunct="1"/>
            <a:endParaRPr lang="ru-RU" dirty="0" smtClean="0"/>
          </a:p>
        </p:txBody>
      </p:sp>
      <p:sp>
        <p:nvSpPr>
          <p:cNvPr id="16388" name="WordArt 5"/>
          <p:cNvSpPr>
            <a:spLocks noChangeArrowheads="1" noChangeShapeType="1" noTextEdit="1"/>
          </p:cNvSpPr>
          <p:nvPr/>
        </p:nvSpPr>
        <p:spPr bwMode="auto">
          <a:xfrm>
            <a:off x="1285852" y="214290"/>
            <a:ext cx="6786610" cy="63026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Общие принципы исполнения бюджета</a:t>
            </a:r>
            <a:endParaRPr lang="ru-RU" sz="2000" b="1" kern="1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64" name="Group 3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639689"/>
              </p:ext>
            </p:extLst>
          </p:nvPr>
        </p:nvGraphicFramePr>
        <p:xfrm>
          <a:off x="571500" y="2071688"/>
          <a:ext cx="8072466" cy="2355852"/>
        </p:xfrm>
        <a:graphic>
          <a:graphicData uri="http://schemas.openxmlformats.org/drawingml/2006/table">
            <a:tbl>
              <a:tblPr/>
              <a:tblGrid>
                <a:gridCol w="2951653"/>
                <a:gridCol w="2429292"/>
                <a:gridCol w="2691521"/>
              </a:tblGrid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88 242,6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85 440,8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Расходы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509,7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Дефицит/ профицит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-4 902,9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-5 068,9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29438" y="1571625"/>
            <a:ext cx="178593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тыс.руб.</a:t>
            </a:r>
          </a:p>
        </p:txBody>
      </p:sp>
      <p:sp>
        <p:nvSpPr>
          <p:cNvPr id="18463" name="WordArt 32"/>
          <p:cNvSpPr>
            <a:spLocks noChangeArrowheads="1" noChangeShapeType="1" noTextEdit="1"/>
          </p:cNvSpPr>
          <p:nvPr/>
        </p:nvSpPr>
        <p:spPr bwMode="auto">
          <a:xfrm>
            <a:off x="395536" y="476250"/>
            <a:ext cx="8424936" cy="1081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Соотношение доходов и расходов бюджета </a:t>
            </a:r>
            <a:endParaRPr lang="ru-RU" sz="2000" b="1" kern="10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поселения за 2019 год</a:t>
            </a:r>
            <a:endParaRPr lang="ru-RU" sz="2000" b="1" kern="1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86" name="Group 30"/>
          <p:cNvGraphicFramePr>
            <a:graphicFrameLocks noGrp="1"/>
          </p:cNvGraphicFramePr>
          <p:nvPr>
            <p:ph idx="1"/>
          </p:nvPr>
        </p:nvGraphicFramePr>
        <p:xfrm>
          <a:off x="428625" y="1071563"/>
          <a:ext cx="8229600" cy="2522855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8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 от предусмотренных законодательством Российской Федерации о налогах и сборах федеральных налогов и сборов, в том числе от налогов, предусмотренных специальными налоговыми режимами, региональных налогов, местных налогов и сборов, а также пеней и штрафов по ним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Поступающие в бюджет платежи за оказание государственных услуг, за пользование природными ресурсами, за пользование государственной собственностью, от продажи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государственного имущества, 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также платежи в виде штрафов и иных санкций за нарушение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законодательства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Дотации, субсидии, субвенции,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иные межбюджетные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трансферты из областного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бюджета, а также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безвозмездные поступления от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физических и юридических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лиц, в том числе добровольные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пожертвования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28623" y="3857625"/>
          <a:ext cx="8215342" cy="371475"/>
        </p:xfrm>
        <a:graphic>
          <a:graphicData uri="http://schemas.openxmlformats.org/drawingml/2006/table">
            <a:tbl>
              <a:tblPr/>
              <a:tblGrid>
                <a:gridCol w="4107671"/>
                <a:gridCol w="4107671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9515" name="WordArt 30"/>
          <p:cNvSpPr>
            <a:spLocks noChangeArrowheads="1" noChangeShapeType="1" noTextEdit="1"/>
          </p:cNvSpPr>
          <p:nvPr/>
        </p:nvSpPr>
        <p:spPr bwMode="auto">
          <a:xfrm>
            <a:off x="2555875" y="333375"/>
            <a:ext cx="4395788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Структура доходов бюджета</a:t>
            </a: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680381682"/>
              </p:ext>
            </p:extLst>
          </p:nvPr>
        </p:nvGraphicFramePr>
        <p:xfrm>
          <a:off x="395536" y="4437112"/>
          <a:ext cx="4176464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065837814"/>
              </p:ext>
            </p:extLst>
          </p:nvPr>
        </p:nvGraphicFramePr>
        <p:xfrm>
          <a:off x="4932040" y="4437112"/>
          <a:ext cx="3747266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76" name="Group 17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6330733"/>
              </p:ext>
            </p:extLst>
          </p:nvPr>
        </p:nvGraphicFramePr>
        <p:xfrm>
          <a:off x="179511" y="548680"/>
          <a:ext cx="8784976" cy="5872519"/>
        </p:xfrm>
        <a:graphic>
          <a:graphicData uri="http://schemas.openxmlformats.org/drawingml/2006/table">
            <a:tbl>
              <a:tblPr/>
              <a:tblGrid>
                <a:gridCol w="5497858"/>
                <a:gridCol w="1130900"/>
                <a:gridCol w="1055506"/>
                <a:gridCol w="1100712"/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доходов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 исполнение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Доходы, всего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88 242 600,00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85 440 818,38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96,8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138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осуществляется в соответствии со статьями 227,2271 и 228 Налогового кодекса Российской Федерации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10 982 100,00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10 437 319,53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331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занимающейся частной практикой, адвокатов, учредивших адвокатские кабинеты, и других лиц, занимающихся частной практикой в соответствии со статьей 227 Налогового кодекса Российской Федерации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187 100,00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177 273,54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94,7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90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с доходов, полученных физическими лицами в соответствии со статьей 228 Налогового Кодекса Российской Федерации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462 300,00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467 002,26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101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400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Единый сельскохозяйственный налог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8 846 600,00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8 538 707,94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96,5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949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2 569 500,00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2 495 212,98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97,1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90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Земельный налог с организаций, обладающих земельным участком, расположенным в границах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6 225 400,00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5 949 307,68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95,6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934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Земельный налог с физических лиц, обладающих земельным участком, расположенным в границах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10 968 200,00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10 608 029,92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96,7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38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учреждений)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246 900,00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250 810,69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101,6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33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 от сдачи в аренду имущества, находящегося в оперативном управлении органов управления сельских поселений и созданных ими учреждений (за исключением имущества муниципальных бюджетных и автономных учреждений)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117 200,00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118 657,18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101,2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59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 от сдачи в аренду имущества, составляющего казну сельских поселений (за исключением земельных участков)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153 700,00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153 744,09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59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Плата по соглашениям об установлении сервитута, заключенным органами местного самоуправления сельских поселений, государственными или муниципальными предприятиями либо государственными или муниципальными учреждениями в отношении земельных участков, находящихся в собственности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563,98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112,8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38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Прочие поступления от использования имущества, находящегося в собственности сельских поселений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76 800,00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77 680,16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101,1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69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Доходы, поступающие в порядке возмещения расходов, понесенных в связи с эксплуатацией имущества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9 000,00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9 030,24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100,3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90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Прочие доходы от компенсации затрат бюджетов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1 900,00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1 929,51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101,6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158" y="169277"/>
            <a:ext cx="86073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Исполнение доходной части бюджета Егорлыкского сельского поселения за 2019 год</a:t>
            </a:r>
            <a:endParaRPr lang="ru-RU" sz="16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76" name="Group 17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998063"/>
              </p:ext>
            </p:extLst>
          </p:nvPr>
        </p:nvGraphicFramePr>
        <p:xfrm>
          <a:off x="237925" y="836712"/>
          <a:ext cx="8715436" cy="3717487"/>
        </p:xfrm>
        <a:graphic>
          <a:graphicData uri="http://schemas.openxmlformats.org/drawingml/2006/table">
            <a:tbl>
              <a:tblPr/>
              <a:tblGrid>
                <a:gridCol w="5428318"/>
                <a:gridCol w="1130900"/>
                <a:gridCol w="1055506"/>
                <a:gridCol w="1100712"/>
              </a:tblGrid>
              <a:tr h="32080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доходов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 исполнение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10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 от реализации иного имущества, находящегося в собственности сельских поселений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материальных запасов по указанному имуществу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81 200,00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81 200,00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0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 от продажи земельных участков, находящихся в собственности сельских  поселений (за исключением земельных участков муниципальных бюджетных и автономных учреждений)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9 400,00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9 446,50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02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Денежные взыскания (штрафы) за нарушение законодательства Российской Федерации о контрактной системе в сфере закупок товаров, работ, услуг для обеспечения государственных и муниципальных нужд для нужд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93 000,00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93 000,00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Денежные взыскания (штрафы), установленные законами субъектов Российской Федерации за несоблюдение муниципальных правовых актов, зачисляемые в бюджеты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283 200,00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283 209,10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14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Прочие поступления от денежных взысканий (штрафов) и иных сумм в возмещение ущерба, зачисляемые в бюджеты сельских 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22 700,00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22 707,53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419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Дотации бюджетам сельских поселений на поддержку мер по обеспечению сбалансированности бюджетов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4 115 400,00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4 115 400,00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295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Субвенции бюджетам сельских поселений на выполнение передаваемых полномочий субъектов Российской Федерации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90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Субвенции бюджетам сельских поселений на осуществление первичного воинского учета на территориях, где отсутствуют военные комиссариаты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832 800,00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832 800,00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23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Прочие межбюджетные трансферты, передаваемые бюджетам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41 957 500,00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40 717 585,55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158" y="169277"/>
            <a:ext cx="86073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Исполнение доходной части бюджета Егорлыкского сельского поселения за 2019 год</a:t>
            </a:r>
            <a:endParaRPr lang="ru-RU" sz="16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32234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3018</TotalTime>
  <Words>2218</Words>
  <Application>Microsoft Office PowerPoint</Application>
  <PresentationFormat>Экран (4:3)</PresentationFormat>
  <Paragraphs>419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БЮДЖЕТ ДЛЯ  ГРАЖДАН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 ГРАЖДАН</dc:title>
  <dc:creator>User</dc:creator>
  <cp:lastModifiedBy>Финансист</cp:lastModifiedBy>
  <cp:revision>307</cp:revision>
  <dcterms:created xsi:type="dcterms:W3CDTF">2017-11-21T06:07:56Z</dcterms:created>
  <dcterms:modified xsi:type="dcterms:W3CDTF">2020-07-29T08:33:19Z</dcterms:modified>
</cp:coreProperties>
</file>