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75" r:id="rId10"/>
    <p:sldId id="266" r:id="rId11"/>
    <p:sldId id="270" r:id="rId12"/>
    <p:sldId id="264" r:id="rId13"/>
    <p:sldId id="268" r:id="rId14"/>
    <p:sldId id="272" r:id="rId15"/>
    <p:sldId id="274" r:id="rId16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8A8"/>
    <a:srgbClr val="FFCCCC"/>
    <a:srgbClr val="5EE2FC"/>
    <a:srgbClr val="FF0066"/>
    <a:srgbClr val="00CC00"/>
    <a:srgbClr val="800000"/>
    <a:srgbClr val="A40C99"/>
    <a:srgbClr val="FF9900"/>
    <a:srgbClr val="FFE07D"/>
    <a:srgbClr val="FEC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53" autoAdjust="0"/>
    <p:restoredTop sz="86439" autoAdjust="0"/>
  </p:normalViewPr>
  <p:slideViewPr>
    <p:cSldViewPr>
      <p:cViewPr>
        <p:scale>
          <a:sx n="98" d="100"/>
          <a:sy n="98" d="100"/>
        </p:scale>
        <p:origin x="-200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70895499159097264"/>
                  <c:y val="-0.2833695629596247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</c:dLbl>
            <c:dLbl>
              <c:idx val="1"/>
              <c:layout>
                <c:manualLayout>
                  <c:x val="-0.51949591807806794"/>
                  <c:y val="-0.39420602932025878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</c:dLbl>
            <c:dLbl>
              <c:idx val="2"/>
              <c:layout>
                <c:manualLayout>
                  <c:x val="-4.9121936643054989E-2"/>
                  <c:y val="0.231472542398596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40241.199999999997</c:v>
                </c:pt>
                <c:pt idx="1">
                  <c:v>1095.5</c:v>
                </c:pt>
                <c:pt idx="2">
                  <c:v>46905.9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013440077539272"/>
          <c:y val="0.16227245100420937"/>
          <c:w val="0.37986553801423106"/>
          <c:h val="0.70986329804465809"/>
        </c:manualLayout>
      </c:layout>
      <c:overlay val="1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  <c:showDLblsOverMax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72536990968882376"/>
                  <c:y val="-0.2465932561418021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</c:dLbl>
            <c:dLbl>
              <c:idx val="1"/>
              <c:layout>
                <c:manualLayout>
                  <c:x val="-0.5358602778665833"/>
                  <c:y val="-0.4301049680796973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</c:dLbl>
            <c:dLbl>
              <c:idx val="2"/>
              <c:layout>
                <c:manualLayout>
                  <c:x val="-1.3925085649110578E-2"/>
                  <c:y val="0.2293890754807462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38672.9</c:v>
                </c:pt>
                <c:pt idx="1">
                  <c:v>1102</c:v>
                </c:pt>
                <c:pt idx="2">
                  <c:v>45666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221461193307336"/>
          <c:y val="9.919045524700415E-2"/>
          <c:w val="0.37986553801423117"/>
          <c:h val="0.70986329804465809"/>
        </c:manualLayout>
      </c:layout>
      <c:overlay val="1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  <c:showDLblsOverMax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2.5288136542247607E-2"/>
          <c:y val="0.15177327877645863"/>
          <c:w val="0.43531086100024702"/>
          <c:h val="0.709051234408549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FF0066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00CC00"/>
              </a:solidFill>
            </c:spPr>
          </c:dPt>
          <c:dPt>
            <c:idx val="4"/>
            <c:bubble3D val="0"/>
            <c:spPr>
              <a:solidFill>
                <a:srgbClr val="80000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6"/>
            <c:bubble3D val="0"/>
            <c:spPr>
              <a:solidFill>
                <a:srgbClr val="A40C99"/>
              </a:solidFill>
            </c:spPr>
          </c:dPt>
          <c:dPt>
            <c:idx val="7"/>
            <c:bubble3D val="0"/>
            <c:spPr>
              <a:solidFill>
                <a:srgbClr val="FF9900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dPt>
            <c:idx val="9"/>
            <c:bubble3D val="0"/>
            <c:spPr>
              <a:solidFill>
                <a:srgbClr val="FF0000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Функционирование местной администрации</c:v>
                </c:pt>
                <c:pt idx="1">
                  <c:v>Обеспечение органов финансового (финансово-бюджетного) надзора</c:v>
                </c:pt>
                <c:pt idx="2">
                  <c:v>Другие общегосударственные вопросы</c:v>
                </c:pt>
                <c:pt idx="3">
                  <c:v>Мобилизационная и вневойсковая подготовка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Образование</c:v>
                </c:pt>
                <c:pt idx="8">
                  <c:v>Культура</c:v>
                </c:pt>
                <c:pt idx="9">
                  <c:v>Массовый спорт</c:v>
                </c:pt>
                <c:pt idx="10">
                  <c:v>Пенсионное обеспечение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10915.8</c:v>
                </c:pt>
                <c:pt idx="1">
                  <c:v>405.2</c:v>
                </c:pt>
                <c:pt idx="2">
                  <c:v>398.5</c:v>
                </c:pt>
                <c:pt idx="3">
                  <c:v>832.8</c:v>
                </c:pt>
                <c:pt idx="4">
                  <c:v>286.60000000000002</c:v>
                </c:pt>
                <c:pt idx="5">
                  <c:v>30.5</c:v>
                </c:pt>
                <c:pt idx="6">
                  <c:v>63223.7</c:v>
                </c:pt>
                <c:pt idx="7">
                  <c:v>26.3</c:v>
                </c:pt>
                <c:pt idx="8">
                  <c:v>14012.4</c:v>
                </c:pt>
                <c:pt idx="9">
                  <c:v>249.9</c:v>
                </c:pt>
                <c:pt idx="10">
                  <c:v>128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Функционирование местной администрации</c:v>
                </c:pt>
                <c:pt idx="1">
                  <c:v>Обеспечение органов финансового (финансово-бюджетного) надзора</c:v>
                </c:pt>
                <c:pt idx="2">
                  <c:v>Другие общегосударственные вопросы</c:v>
                </c:pt>
                <c:pt idx="3">
                  <c:v>Мобилизационная и вневойсковая подготовка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Образование</c:v>
                </c:pt>
                <c:pt idx="8">
                  <c:v>Культура</c:v>
                </c:pt>
                <c:pt idx="9">
                  <c:v>Массовый спорт</c:v>
                </c:pt>
                <c:pt idx="10">
                  <c:v>Пенсионное обеспечение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12.060364800678824</c:v>
                </c:pt>
                <c:pt idx="1">
                  <c:v>0.44768682251736563</c:v>
                </c:pt>
                <c:pt idx="2">
                  <c:v>0.44028430101966981</c:v>
                </c:pt>
                <c:pt idx="3">
                  <c:v>0.9201223736240427</c:v>
                </c:pt>
                <c:pt idx="4">
                  <c:v>0.31665114346860068</c:v>
                </c:pt>
                <c:pt idx="5">
                  <c:v>3.3698045623839219E-2</c:v>
                </c:pt>
                <c:pt idx="6">
                  <c:v>69.85295498714504</c:v>
                </c:pt>
                <c:pt idx="7">
                  <c:v>2.9057659013343326E-2</c:v>
                </c:pt>
                <c:pt idx="8">
                  <c:v>15.481655557360153</c:v>
                </c:pt>
                <c:pt idx="9">
                  <c:v>0.2761030033245056</c:v>
                </c:pt>
                <c:pt idx="10">
                  <c:v>0.14142130622463672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804770699537185"/>
          <c:y val="2.4626047688860613E-2"/>
          <c:w val="0.459133818064829"/>
          <c:h val="0.84924418573267735"/>
        </c:manualLayout>
      </c:layout>
      <c:overlay val="1"/>
      <c:txPr>
        <a:bodyPr/>
        <a:lstStyle/>
        <a:p>
          <a:pPr>
            <a:defRPr sz="1050" baseline="0"/>
          </a:pPr>
          <a:endParaRPr lang="ru-RU"/>
        </a:p>
      </c:txPr>
    </c:legend>
    <c:plotVisOnly val="1"/>
    <c:dispBlanksAs val="zero"/>
    <c:showDLblsOverMax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844C-077A-416A-8090-3336F49FDDCC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8798-5C8A-4D6A-8E60-394674786E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769B-3D6E-42A3-8608-A5084D538822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FB72-BD5A-4365-BB11-5B4508768C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EB50-4987-4771-80DE-5D2CEC5D3DC7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D512-5FBA-4DC7-8899-11E131C2FF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B5E4-141C-433A-AD7D-4634B79B8067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EDF2-7507-432E-BC29-FAB80F854A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5CF8-2DFA-43A3-ACBF-2DBF28F31CDE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D054-ECF5-4552-BF36-E6839129AF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8AAB-58F7-452B-B957-CD1982A242DF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AA78-A9AC-4541-941A-A4DFF42965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B230-7FD9-4574-B46B-C7347D6BC238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F0DB-9355-4A0D-91D2-78E37584B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CEFE-66EC-4BD0-9E05-37B82CB5AB31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8483-E9A6-451F-B0AE-455B22168A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5E4F-C69D-4BE9-B80C-E1F788081505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61D1-B01A-4021-A0EC-2027106C85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C0C6-180F-46EE-B74F-60FCA7A51215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5A05-11AE-4066-BAAE-D60865AB81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14486-772D-4DF9-A9D3-8F6F1B9BF263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4BAC-B2F1-4D41-A4D8-25B81CC316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DFEA6-9E3B-409F-8514-454883449E8E}" type="datetimeFigureOut">
              <a:rPr lang="ru-RU"/>
              <a:pPr>
                <a:defRPr/>
              </a:pPr>
              <a:t>29.07.2020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187B5B-E5A0-473F-AD96-F899E2A2C3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27" y="87083"/>
            <a:ext cx="8855767" cy="66366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010" y="94928"/>
            <a:ext cx="8229599" cy="15716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7410" y="4581128"/>
            <a:ext cx="6400800" cy="163395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1B08A8"/>
                </a:solidFill>
              </a:rPr>
              <a:t>к годовому отчету об исполнении бюджета Егорлыкского сельского поселения за 2019 год</a:t>
            </a:r>
            <a:endParaRPr lang="ru-RU" sz="3600" dirty="0" smtClean="0">
              <a:ln>
                <a:solidFill>
                  <a:schemeClr val="bg1"/>
                </a:solidFill>
              </a:ln>
              <a:solidFill>
                <a:srgbClr val="1B08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81" name="Group 2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942538"/>
              </p:ext>
            </p:extLst>
          </p:nvPr>
        </p:nvGraphicFramePr>
        <p:xfrm>
          <a:off x="419718" y="717747"/>
          <a:ext cx="8500104" cy="5822917"/>
        </p:xfrm>
        <a:graphic>
          <a:graphicData uri="http://schemas.openxmlformats.org/drawingml/2006/table">
            <a:tbl>
              <a:tblPr/>
              <a:tblGrid>
                <a:gridCol w="4815649"/>
                <a:gridCol w="751930"/>
                <a:gridCol w="1071590"/>
                <a:gridCol w="969771"/>
                <a:gridCol w="891164"/>
              </a:tblGrid>
              <a:tr h="3762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Раздел/ подраздел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93 145 540,91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90 509 749,34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11 820 240,91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11 719 521,60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69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11 016 340,91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10 915 815,02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405 200,00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405 200,00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398 700,00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398 506,58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832 800,00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832 800,00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832 800,00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832 800,00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5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289 700,00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286 603,60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56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0309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180 300,00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177 273,60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109 400,00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109 300,00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5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30 500,00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30 500,00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0412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30 500,00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30 500,00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65 693 400,00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63 223 665,22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950 900,00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950 780,93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12 343 900,00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12 343 763,41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52 398 600,00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49 929 120,88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9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0700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26 300,00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26 270,00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9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0705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26 300,00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26 270,00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9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14 074 500,00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14 012 428,36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14 074 500,00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14 012 428,36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128 100,00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128 020,56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128 100,00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128 020,56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250 000,00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249 940,00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Массовый спорт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250 000,00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249 940,00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0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Расходы бюджета Егорлыкского сельского поселения по разделам и подразделам классификации расходов бюджета за 2019 год </a:t>
            </a:r>
            <a:endParaRPr lang="ru-RU" sz="2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85821915"/>
              </p:ext>
            </p:extLst>
          </p:nvPr>
        </p:nvGraphicFramePr>
        <p:xfrm>
          <a:off x="107504" y="1052736"/>
          <a:ext cx="9011844" cy="578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4285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Исполнение расходной части бюджета Егорлыкского сельского поселения за 2019 год </a:t>
            </a:r>
            <a:endParaRPr lang="ru-RU" sz="24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97878" cy="559724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</a:t>
            </a:r>
            <a:r>
              <a:rPr lang="ru-RU" sz="2000" b="1" dirty="0">
                <a:solidFill>
                  <a:schemeClr val="bg1"/>
                </a:solidFill>
              </a:rPr>
              <a:t>Обеспечение качественными жилищно-коммунальными услугами населения Егорлыкского сельского поселения</a:t>
            </a:r>
            <a:r>
              <a:rPr lang="ru-RU" sz="2000" b="1" dirty="0" smtClean="0">
                <a:solidFill>
                  <a:schemeClr val="bg1"/>
                </a:solidFill>
              </a:rPr>
              <a:t>»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bg1"/>
                </a:solidFill>
              </a:rPr>
              <a:t>«Муниципальная политика»                                             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bg1"/>
                </a:solidFill>
              </a:rPr>
              <a:t>«Участие в предупреждении и ликвидации последствий чрезвычайных ситуаций, обеспечение пожарной безопасности и безопасности людей на водных объектах»          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000" b="1" dirty="0">
                <a:solidFill>
                  <a:schemeClr val="bg1"/>
                </a:solidFill>
              </a:rPr>
              <a:t>«Обеспечение общественного порядка и противодействие преступности»   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«Энергоэффективность </a:t>
            </a:r>
            <a:r>
              <a:rPr lang="ru-RU" sz="2000" b="1" dirty="0">
                <a:solidFill>
                  <a:schemeClr val="bg1"/>
                </a:solidFill>
              </a:rPr>
              <a:t>в Егорлыкском сельском поселении» 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«Благоустройство </a:t>
            </a:r>
            <a:r>
              <a:rPr lang="ru-RU" sz="2000" b="1" dirty="0">
                <a:solidFill>
                  <a:schemeClr val="bg1"/>
                </a:solidFill>
              </a:rPr>
              <a:t>и создание комфортных условий проживания на территории Егорлыкского сельского поселения</a:t>
            </a:r>
            <a:r>
              <a:rPr lang="ru-RU" sz="2000" b="1" dirty="0" smtClean="0">
                <a:solidFill>
                  <a:schemeClr val="bg1"/>
                </a:solidFill>
              </a:rPr>
              <a:t>»</a:t>
            </a:r>
          </a:p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«Развитие </a:t>
            </a:r>
            <a:r>
              <a:rPr lang="ru-RU" sz="2000" b="1" dirty="0">
                <a:solidFill>
                  <a:schemeClr val="bg1"/>
                </a:solidFill>
              </a:rPr>
              <a:t>культуры, физической культуры и </a:t>
            </a:r>
            <a:r>
              <a:rPr lang="ru-RU" sz="2000" b="1" dirty="0" smtClean="0">
                <a:solidFill>
                  <a:schemeClr val="bg1"/>
                </a:solidFill>
              </a:rPr>
              <a:t>спорта»</a:t>
            </a:r>
          </a:p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«Управление </a:t>
            </a:r>
            <a:r>
              <a:rPr lang="ru-RU" sz="2000" b="1" dirty="0">
                <a:solidFill>
                  <a:schemeClr val="bg1"/>
                </a:solidFill>
              </a:rPr>
              <a:t>муниципальными финансами и создание условий для эффективного управления муниципальными </a:t>
            </a:r>
            <a:r>
              <a:rPr lang="ru-RU" sz="2000" b="1" dirty="0" smtClean="0">
                <a:solidFill>
                  <a:schemeClr val="bg1"/>
                </a:solidFill>
              </a:rPr>
              <a:t>финансами»</a:t>
            </a:r>
          </a:p>
          <a:p>
            <a:pPr eaLnBrk="1" hangingPunct="1"/>
            <a:r>
              <a:rPr lang="ru-RU" sz="2000" b="1" dirty="0" smtClean="0">
                <a:solidFill>
                  <a:schemeClr val="bg1"/>
                </a:solidFill>
              </a:rPr>
              <a:t>«Формирование </a:t>
            </a:r>
            <a:r>
              <a:rPr lang="ru-RU" sz="2000" b="1" dirty="0">
                <a:solidFill>
                  <a:schemeClr val="bg1"/>
                </a:solidFill>
              </a:rPr>
              <a:t>современной городской среды на территории Егорлыкского сельского </a:t>
            </a:r>
            <a:r>
              <a:rPr lang="ru-RU" sz="2000" b="1" dirty="0" smtClean="0">
                <a:solidFill>
                  <a:schemeClr val="bg1"/>
                </a:solidFill>
              </a:rPr>
              <a:t>поселения»</a:t>
            </a:r>
            <a:endParaRPr lang="ru-RU" sz="2000" b="1" dirty="0">
              <a:solidFill>
                <a:schemeClr val="bg1"/>
              </a:solidFill>
            </a:endParaRPr>
          </a:p>
          <a:p>
            <a:pPr eaLnBrk="1" hangingPunct="1"/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571472" y="214291"/>
            <a:ext cx="8001056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Перечень муниципальных программ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18" name="Group 2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351823"/>
              </p:ext>
            </p:extLst>
          </p:nvPr>
        </p:nvGraphicFramePr>
        <p:xfrm>
          <a:off x="428624" y="980728"/>
          <a:ext cx="8215313" cy="4406580"/>
        </p:xfrm>
        <a:graphic>
          <a:graphicData uri="http://schemas.openxmlformats.org/drawingml/2006/table">
            <a:tbl>
              <a:tblPr/>
              <a:tblGrid>
                <a:gridCol w="4929193"/>
                <a:gridCol w="1143008"/>
                <a:gridCol w="1167518"/>
                <a:gridCol w="975594"/>
              </a:tblGrid>
              <a:tr h="3261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745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«Обеспечение качественными жилищно-коммунальными услугами населения Егорлыкского сельского поселения»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1 034 200,00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1 034 125,31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«Муниципальная политика»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10 867 600,00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10 766 974,29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02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«Участие в предупреждении и ликвидации последствий чрезвычайных ситуаций, обеспечение пожарной безопасности и безопасности людей на водных объектах»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289 700,00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286 603,60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«Обеспечение общественного порядка и противодействие преступности»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20 500,00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20 432,40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3638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«Энергоэффективность в Егорлыкском сельском поселении»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12 485 200,00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12 485 063,10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«Благоустройство и создание комфортных условий проживания на территории Егорлыкского сельского поселения»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20 915 600,00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19 688 006,20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«Развитие культуры, физической культуры и спорта»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14 324 500,00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14 262 368,36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«Управление муниципальными финансами и создание условий для эффективного управления муниципальными финансами»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618 140,91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618 140,91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9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«Формирование современной городской среды на территории Егорлыкского сельского поселения»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31 242 400,00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30 000 589,68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142853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Расходы бюджета Егорлыкского сельского поселения по на реализацию муниципальных программ в 2019 году </a:t>
            </a:r>
            <a:endParaRPr lang="ru-RU" sz="2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304387"/>
              </p:ext>
            </p:extLst>
          </p:nvPr>
        </p:nvGraphicFramePr>
        <p:xfrm>
          <a:off x="457200" y="1600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428628"/>
                <a:gridCol w="3714776"/>
                <a:gridCol w="4714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Расчет верхнего предела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муниципального внутреннего долга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 т.ч. по муниципальным гарантиям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01.01.2019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01.01.2019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долга в 2019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долга в 2019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предоставление гарантий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предоставление гарантий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Погашение долга в 2019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Погашение долга в 2019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банков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исполнение гарантий (гарантийный случай)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исполнение гарантий  (гарантийный случай)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01.01.2020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Долг на 01.01.2020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28572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Сведения о долговых обязательствах Егорлыкского сельского поселения на 2019 год, руб.</a:t>
            </a:r>
            <a:endParaRPr lang="ru-RU" sz="20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640960" cy="62646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714884"/>
            <a:ext cx="8436250" cy="17859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</a:rPr>
              <a:t>Спасибо за внимание!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95874"/>
          </a:xfrm>
        </p:spPr>
        <p:txBody>
          <a:bodyPr/>
          <a:lstStyle/>
          <a:p>
            <a:pPr marL="0" indent="360363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Вашему вниманию представлен «Бюджет для граждан», который разработан в соответствии с проводимой политикой Правительства Российской Федерации, направленной на обеспечение прозрачности (открытости) и полного, доступного информирования граждан (заинтересованных пользователей)  о местном бюджете. </a:t>
            </a: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Информация на интернет - ресурсе доходчиво раскрывает основные понятия российского законодательства о бюджетном процессе, содержит параметры доходной и расходной частей бюджета Новогоркинского сельского поселения , пояснения о структуре  муниципального долга. 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всем возникающим вопросам и конструктивным предложениям  относительно бюджета Егорлыкского сельского поселения вы можете обращаться  в администрацию Егорлыкского сельского поселения .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адресу: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Егорлыкская, пер.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рицика, д. 78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тел :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(86370) 2-00-97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адрес эл. почты:  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egorposel@yandex.ru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tabLst>
                <a:tab pos="933450" algn="l"/>
              </a:tabLst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Глава Егорлыкского сельского поселения </a:t>
            </a: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Гулай И.И.</a:t>
            </a:r>
            <a:endParaRPr lang="ru-RU" sz="700" dirty="0" smtClean="0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428596" y="214290"/>
            <a:ext cx="8429684" cy="12700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Уважаемые жители Егорлыкского сельского поселения, </a:t>
            </a:r>
          </a:p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посетители сайта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 eaLnBrk="1" hangingPunct="1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Бюджет для граждан содержит основные положения решения об исполнении бюджета Егорлыкского сельского поселения за 2019 год в доступной для широкого круга заинтересованных пользователей форме и преследует цель  ознакомления граждан с основными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 </a:t>
            </a:r>
            <a:endParaRPr lang="ru-RU" sz="1700" dirty="0" smtClean="0">
              <a:solidFill>
                <a:schemeClr val="bg1"/>
              </a:solidFill>
            </a:endParaRP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Егорлыкского сельского поселения. </a:t>
            </a:r>
          </a:p>
          <a:p>
            <a:pPr marL="0" indent="360363" eaLnBrk="1" hangingPunct="1"/>
            <a:endParaRPr lang="ru-RU" dirty="0" smtClean="0"/>
          </a:p>
        </p:txBody>
      </p:sp>
      <p:pic>
        <p:nvPicPr>
          <p:cNvPr id="15363" name="Рисунок 3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365104"/>
            <a:ext cx="3068984" cy="172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Рисунок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4365104"/>
            <a:ext cx="3096344" cy="172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бюджет для граждан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2928958" cy="1714512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- форма образования и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расходования денежных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средств, предназначенных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для финансового обеспечения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задач и функций государства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и местного самоуправления</a:t>
            </a:r>
            <a:endParaRPr lang="ru-RU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</a:t>
            </a:r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21455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- поступающие в бюджет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денежные средства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21455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- выплачиваемые из бюджета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денежные средства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5" y="1785926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БЮДЖЕТ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1785926"/>
            <a:ext cx="28575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ДОХОДЫ БЮДЖЕТА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4282" y="214311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857884" y="1785926"/>
            <a:ext cx="263726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РАСХОДЫ БЮДЖЕТА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5072074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 Если расходы бюджета превышают доходы, то бюджет формируется с дефицитом. При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дефицитном бюджете растет долг и (или) снижаются остатки. Превышение доходов над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расходами образует профицит. При профицитном бюджете снижается долг и (или) растут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остатки. 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 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</a:r>
            <a:endParaRPr lang="ru-RU" sz="1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6" name="Рисунок 15" descr="Sbalansirovannyj-byudzh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786058"/>
            <a:ext cx="4071966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51520" y="981075"/>
            <a:ext cx="8712968" cy="5616277"/>
          </a:xfrm>
        </p:spPr>
        <p:txBody>
          <a:bodyPr/>
          <a:lstStyle/>
          <a:p>
            <a:pPr marL="0" indent="360363" eaLnBrk="1" hangingPunct="1">
              <a:buFont typeface="Wingdings 2" pitchFamily="18" charset="2"/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- это процесс, который обеспечивает полное своевременное поступление доходов в целом и по каждому источнику, а также финансирование расходов в пределах утвержденных по бюджету сумм в течение финансового года.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Можно выделить две стороны этого процесса: 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исполнения бюджета по доходам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Его задачей которого является обеспечение полного и своевременного поступления в бюджет отдельных видов доходов, в первую очередь, налогов и других обязательных платежей, по каждому источнику в соответствии с утвержденным бюджетным планом; 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Участниками этого процесса являются: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  налогоплательщики и плательщики сборов (юридические и физические лица), которые перечисляют в бюджет установленные налоги и другие обязательные платежи;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 учреждения Центрального банка и коммерческие банки, производящие безналичные расчеты между плательщиками и получателем средств;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   органы Федерального казначейства, которые получают перечисленные в бюджет средства и ведут их учет;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   налоговые органы (Министерство РФ по налогам и сборам), ведущие учет налогоплательщиков, контролирующие правильность исполнения ими своих налоговых обязательств, а также регулирующие отношения по возврату и зачету уплаченных налогов.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по расходам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означает последовательное финансирование мероприятий, предусмотренных Решением о бюджете, в пределах утвержденных сумм. 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Особенностью исполнения бюджета по расходам является то, что эта часть формируется расчетно и полностью зависит от объема доходных поступлений. Расходы осуществляются в пределах фактического наличия бюджетных средств на едином бюджетном счете. При этом обязательно соблюдаются две последовательные процедуры – санкционирование и финансирование. Финансирование заключается в расходовании бюджетных средств. Задача санкционирования расходов заключается в том, чтобы обеспечить принятие к финансированию только тех расходов, которые предусмотрены утвержденным Решением о бюджете и обеспечены поступлениями в бюджет доходов и заимствований. 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Бюджетный процесс завершается составлением и утверждением отчета об исполнении бюджета, что является важной формой контроля за исполнением бюджета.</a:t>
            </a:r>
          </a:p>
          <a:p>
            <a:pPr algn="just">
              <a:buNone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Отчет об исполнении бюджета составляется по всем основным показателям доходов и расходов в установленном порядке с необходимым анализом исполнения доходов  и расходования средств. </a:t>
            </a:r>
          </a:p>
          <a:p>
            <a:pPr marL="0" indent="360363" eaLnBrk="1" hangingPunct="1"/>
            <a:endParaRPr lang="ru-RU" dirty="0" smtClean="0"/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285852" y="214290"/>
            <a:ext cx="6786610" cy="630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Общие принципы исполнения бюджета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4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639689"/>
              </p:ext>
            </p:extLst>
          </p:nvPr>
        </p:nvGraphicFramePr>
        <p:xfrm>
          <a:off x="571500" y="2071688"/>
          <a:ext cx="8072466" cy="2355852"/>
        </p:xfrm>
        <a:graphic>
          <a:graphicData uri="http://schemas.openxmlformats.org/drawingml/2006/table">
            <a:tbl>
              <a:tblPr/>
              <a:tblGrid>
                <a:gridCol w="2951653"/>
                <a:gridCol w="2429292"/>
                <a:gridCol w="2691521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88 242,6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85 440,8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Дефицит/ 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-4 902,9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-5 068,9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38" y="1571625"/>
            <a:ext cx="1785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тыс.руб.</a:t>
            </a:r>
          </a:p>
        </p:txBody>
      </p:sp>
      <p:sp>
        <p:nvSpPr>
          <p:cNvPr id="18463" name="WordArt 32"/>
          <p:cNvSpPr>
            <a:spLocks noChangeArrowheads="1" noChangeShapeType="1" noTextEdit="1"/>
          </p:cNvSpPr>
          <p:nvPr/>
        </p:nvSpPr>
        <p:spPr bwMode="auto">
          <a:xfrm>
            <a:off x="395536" y="476250"/>
            <a:ext cx="8424936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Соотношение доходов и расходов бюджета </a:t>
            </a:r>
            <a:endParaRPr lang="ru-RU" sz="2000" b="1" kern="10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20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поселения за 2019 год</a:t>
            </a:r>
            <a:endParaRPr lang="ru-RU" sz="20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6" name="Group 30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229600" cy="252285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 и сборов, а также пеней и штрафов по ним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государственного имущества, 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также платежи в виде штрафов и иных санкций за нарушение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законодательства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Дотации, субсидии, субвенции,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иные межбюджетные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трансферты из областного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бюджета, а также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 от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физических и юридических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лиц, в том числе добровольные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пожертвования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623" y="3857625"/>
          <a:ext cx="8215342" cy="371475"/>
        </p:xfrm>
        <a:graphic>
          <a:graphicData uri="http://schemas.openxmlformats.org/drawingml/2006/table">
            <a:tbl>
              <a:tblPr/>
              <a:tblGrid>
                <a:gridCol w="4107671"/>
                <a:gridCol w="4107671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515" name="WordArt 30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4395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Структура доходов бюджета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680381682"/>
              </p:ext>
            </p:extLst>
          </p:nvPr>
        </p:nvGraphicFramePr>
        <p:xfrm>
          <a:off x="395536" y="4437112"/>
          <a:ext cx="417646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65837814"/>
              </p:ext>
            </p:extLst>
          </p:nvPr>
        </p:nvGraphicFramePr>
        <p:xfrm>
          <a:off x="4932040" y="4437112"/>
          <a:ext cx="374726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76" name="Group 1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330733"/>
              </p:ext>
            </p:extLst>
          </p:nvPr>
        </p:nvGraphicFramePr>
        <p:xfrm>
          <a:off x="179511" y="548680"/>
          <a:ext cx="8784976" cy="5872519"/>
        </p:xfrm>
        <a:graphic>
          <a:graphicData uri="http://schemas.openxmlformats.org/drawingml/2006/table">
            <a:tbl>
              <a:tblPr/>
              <a:tblGrid>
                <a:gridCol w="5497858"/>
                <a:gridCol w="1130900"/>
                <a:gridCol w="1055506"/>
                <a:gridCol w="1100712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исполнение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88 242 600,00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85 440 818,38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3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осуществляется в соответствии со статьями 227,2271 и 228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10 982 100,00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10 437 319,53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33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занимающейся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187 100,00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177 273,54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94,7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462 300,00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467 002,26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8 846 600,00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8 538 707,94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4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2 569 500,00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2 495 212,98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6 225 400,00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5 949 307,68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95,6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10 968 200,00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10 608 029,92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96,7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246 900,00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250 810,69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101,6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33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сдачи в аренду имущества, находящегося в оперативном управлении органов управления сельских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117 200,00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118 657,18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5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153 700,00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153 744,09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5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Плата по соглашениям об установлении сервитута, заключенным органами местного самоуправления сельских поселений, государственными или муниципальными предприятиями либо государственными или муниципальными учреждениями в отношении земельных участков, находящихся в собственности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563,98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112,8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38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76 800,00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77 680,16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69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поступающие в порядке возмещения расходов, понесенных в связи с эксплуатацией имущества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9 030,24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100,3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доходы от компенсации затрат бюджетов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1 900,00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1 929,51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101,6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169277"/>
            <a:ext cx="8607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Исполнение доходной части бюджета Егорлыкского сельского поселения за 2019 год</a:t>
            </a:r>
            <a:endParaRPr lang="ru-RU" sz="16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76" name="Group 1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998063"/>
              </p:ext>
            </p:extLst>
          </p:nvPr>
        </p:nvGraphicFramePr>
        <p:xfrm>
          <a:off x="237925" y="836712"/>
          <a:ext cx="8715436" cy="3717487"/>
        </p:xfrm>
        <a:graphic>
          <a:graphicData uri="http://schemas.openxmlformats.org/drawingml/2006/table">
            <a:tbl>
              <a:tblPr/>
              <a:tblGrid>
                <a:gridCol w="5428318"/>
                <a:gridCol w="1130900"/>
                <a:gridCol w="1055506"/>
                <a:gridCol w="1100712"/>
              </a:tblGrid>
              <a:tr h="32080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исполнение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10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реализации иного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материальных запасов по указанному имуществу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81 200,00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81 200,00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0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продажи земельных участков, находящихся в собственности сельских 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9 446,50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02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Денежные взыскания (штрафы) за нарушение законодательства Российской Федерации о контрактной системе в сфере закупок товаров, работ, услуг для обеспечения государственных и муниципальных нужд для нужд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Денежные взыскания (штрафы), установленные законами субъектов Российской Федерации за несоблюдение муниципальных правовых актов, зачисляемые в бюджеты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283 200,00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283 209,10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14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поступления от денежных взысканий (штрафов) и иных сумм в возмещение ущерба, зачисляемые в бюджеты сельских 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22 700,00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22 707,53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19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4 115 400,00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4 115 400,00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9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0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832 800,00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832 800,00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3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41 957 500,00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40 717 585,55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169277"/>
            <a:ext cx="8607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B08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Исполнение доходной части бюджета Егорлыкского сельского поселения за 2019 год</a:t>
            </a:r>
            <a:endParaRPr lang="ru-RU" sz="1600" dirty="0">
              <a:ln w="12700">
                <a:solidFill>
                  <a:schemeClr val="bg1"/>
                </a:solidFill>
                <a:prstDash val="solid"/>
              </a:ln>
              <a:solidFill>
                <a:srgbClr val="1B08A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2234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3018</TotalTime>
  <Words>2218</Words>
  <Application>Microsoft Office PowerPoint</Application>
  <PresentationFormat>Экран (4:3)</PresentationFormat>
  <Paragraphs>419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БЮДЖЕТ ДЛЯ 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Финансист</cp:lastModifiedBy>
  <cp:revision>307</cp:revision>
  <dcterms:created xsi:type="dcterms:W3CDTF">2017-11-21T06:07:56Z</dcterms:created>
  <dcterms:modified xsi:type="dcterms:W3CDTF">2020-07-29T08:33:19Z</dcterms:modified>
</cp:coreProperties>
</file>