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67" r:id="rId16"/>
    <p:sldId id="270" r:id="rId17"/>
    <p:sldId id="269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29" autoAdjust="0"/>
  </p:normalViewPr>
  <p:slideViewPr>
    <p:cSldViewPr>
      <p:cViewPr>
        <p:scale>
          <a:sx n="90" d="100"/>
          <a:sy n="90" d="100"/>
        </p:scale>
        <p:origin x="-24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5.2221628152427507E-2"/>
                  <c:y val="-3.64004137796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10954.7</c:v>
                </c:pt>
                <c:pt idx="1">
                  <c:v>8836.9</c:v>
                </c:pt>
                <c:pt idx="2">
                  <c:v>4017.9</c:v>
                </c:pt>
                <c:pt idx="3">
                  <c:v>18474.599999999999</c:v>
                </c:pt>
                <c:pt idx="4">
                  <c:v>441.2</c:v>
                </c:pt>
                <c:pt idx="5">
                  <c:v>96.9</c:v>
                </c:pt>
                <c:pt idx="6">
                  <c:v>17678.900000000001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01.10.2019 </c:v>
                </c:pt>
                <c:pt idx="2">
                  <c:v>проект 2020 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10199.1</c:v>
                </c:pt>
                <c:pt idx="1">
                  <c:v>11581.9</c:v>
                </c:pt>
                <c:pt idx="2">
                  <c:v>10954.7</c:v>
                </c:pt>
                <c:pt idx="3">
                  <c:v>11659.8</c:v>
                </c:pt>
                <c:pt idx="4">
                  <c:v>12418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922112"/>
        <c:axId val="39322752"/>
        <c:axId val="0"/>
      </c:bar3DChart>
      <c:catAx>
        <c:axId val="38922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9322752"/>
        <c:crosses val="autoZero"/>
        <c:auto val="1"/>
        <c:lblAlgn val="ctr"/>
        <c:lblOffset val="100"/>
        <c:noMultiLvlLbl val="0"/>
      </c:catAx>
      <c:valAx>
        <c:axId val="3932275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8922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01.10.2019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9033.6</c:v>
                </c:pt>
                <c:pt idx="1">
                  <c:v>10346.6</c:v>
                </c:pt>
                <c:pt idx="2">
                  <c:v>8836.9</c:v>
                </c:pt>
                <c:pt idx="3">
                  <c:v>15062.9</c:v>
                </c:pt>
                <c:pt idx="4">
                  <c:v>16615.400000000001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455744"/>
        <c:axId val="97129216"/>
        <c:axId val="0"/>
      </c:bar3DChart>
      <c:catAx>
        <c:axId val="81455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97129216"/>
        <c:crosses val="autoZero"/>
        <c:auto val="1"/>
        <c:lblAlgn val="ctr"/>
        <c:lblOffset val="100"/>
        <c:noMultiLvlLbl val="0"/>
      </c:catAx>
      <c:valAx>
        <c:axId val="97129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455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на 1.10.2019 </c:v>
                </c:pt>
                <c:pt idx="2">
                  <c:v>проект 2020 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5514.1</c:v>
                </c:pt>
                <c:pt idx="1">
                  <c:v>3569.5</c:v>
                </c:pt>
                <c:pt idx="2">
                  <c:v>4017.9</c:v>
                </c:pt>
                <c:pt idx="3">
                  <c:v>4339.3999999999996</c:v>
                </c:pt>
                <c:pt idx="4">
                  <c:v>4775.2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на 1.10.2019 </c:v>
                </c:pt>
                <c:pt idx="2">
                  <c:v>проект 2020 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16039.4</c:v>
                </c:pt>
                <c:pt idx="1">
                  <c:v>21293.599999999999</c:v>
                </c:pt>
                <c:pt idx="2">
                  <c:v>18474.599999999999</c:v>
                </c:pt>
                <c:pt idx="3">
                  <c:v>18474.599999999999</c:v>
                </c:pt>
                <c:pt idx="4">
                  <c:v>18474.599999999999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699136"/>
        <c:axId val="98700672"/>
        <c:axId val="0"/>
      </c:bar3DChart>
      <c:catAx>
        <c:axId val="98699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8700672"/>
        <c:crosses val="autoZero"/>
        <c:auto val="1"/>
        <c:lblAlgn val="ctr"/>
        <c:lblOffset val="100"/>
        <c:noMultiLvlLbl val="0"/>
      </c:catAx>
      <c:valAx>
        <c:axId val="98700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86991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499.4</c:v>
                </c:pt>
                <c:pt idx="1">
                  <c:v>497</c:v>
                </c:pt>
                <c:pt idx="2" formatCode="General">
                  <c:v>441.2</c:v>
                </c:pt>
                <c:pt idx="3" formatCode="General">
                  <c:v>446.9</c:v>
                </c:pt>
                <c:pt idx="4" formatCode="General">
                  <c:v>452.9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921.5</c:v>
                </c:pt>
                <c:pt idx="1">
                  <c:v>90.6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на 1.10.2019 </c:v>
                </c:pt>
                <c:pt idx="2">
                  <c:v>проект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453.4</c:v>
                </c:pt>
                <c:pt idx="1">
                  <c:v>333.2</c:v>
                </c:pt>
                <c:pt idx="2">
                  <c:v>96.9</c:v>
                </c:pt>
                <c:pt idx="3" formatCode="General">
                  <c:v>100.8</c:v>
                </c:pt>
                <c:pt idx="4" formatCode="General">
                  <c:v>104.8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8730752"/>
        <c:axId val="98732288"/>
        <c:axId val="0"/>
      </c:bar3DChart>
      <c:catAx>
        <c:axId val="98730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8732288"/>
        <c:crosses val="autoZero"/>
        <c:auto val="1"/>
        <c:lblAlgn val="ctr"/>
        <c:lblOffset val="100"/>
        <c:noMultiLvlLbl val="0"/>
      </c:catAx>
      <c:valAx>
        <c:axId val="9873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87307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13819.1</c:v>
                </c:pt>
                <c:pt idx="1">
                  <c:v>813.2</c:v>
                </c:pt>
                <c:pt idx="2">
                  <c:v>202.8</c:v>
                </c:pt>
                <c:pt idx="3" formatCode="0.0">
                  <c:v>150</c:v>
                </c:pt>
                <c:pt idx="4" formatCode="0.0">
                  <c:v>34448</c:v>
                </c:pt>
                <c:pt idx="5" formatCode="0.0">
                  <c:v>5</c:v>
                </c:pt>
                <c:pt idx="6">
                  <c:v>14327.9</c:v>
                </c:pt>
                <c:pt idx="7">
                  <c:v>133.6</c:v>
                </c:pt>
                <c:pt idx="8" formatCode="0.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41194188300069"/>
          <c:y val="1.0484179008010871E-2"/>
          <c:w val="0.31018952038838721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smtClean="0"/>
            <a:t>Основные направления бюджетной и налоговой политики Егорлыкского сельского поселения на 2020 – 2022 годы</a:t>
          </a:r>
          <a:endParaRPr lang="ru-RU" sz="18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smtClean="0"/>
            <a:t>Областной закон «Об областном бюджете на 2020 год и плановый период 2021 и 2022 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20 081,5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21 248,8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21 767,1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14 527,9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8 941,5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9 083,7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734,2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724,4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724,4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12 259,6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57 334,3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20 232,1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60 501,1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10 954,7        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17 678,9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64 099,6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13 819,1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813,2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96,9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8 836,9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4 017,9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18 474,6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441,2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133,6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202,8 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150,0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34 448,0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5,0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14 327,9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200,0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1 750,0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–710,0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570,4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10 876,2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11 347,6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11 548,9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22,1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23,0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23,9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202,8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221,3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230,3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2020 год – 356,9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2021 год – 400,0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2022 год – 420,0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Основные направления бюджетной и налоговой политики Егорлыкского сельского поселения на 2020 – 2022 годы</a:t>
          </a:r>
          <a:endParaRPr lang="ru-RU" sz="1800" kern="1200" dirty="0"/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Областной закон «Об областном бюджете на 2020 год и плановый период 2021 и 2022 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60 501,1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10 954,7        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8 836,9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4 017,9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18 474,6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441,2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96,9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17 678,9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64 099,6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13 819,1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813,2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2" y="1820353"/>
          <a:ext cx="3995898" cy="56719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202,8    </a:t>
          </a:r>
          <a:endParaRPr lang="ru-RU" sz="1400" kern="1200" dirty="0"/>
        </a:p>
      </dsp:txBody>
      <dsp:txXfrm>
        <a:off x="4203105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2" y="2537653"/>
          <a:ext cx="3995898" cy="4344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150,0</a:t>
          </a:r>
          <a:endParaRPr lang="ru-RU" sz="1400" kern="1200" dirty="0"/>
        </a:p>
      </dsp:txBody>
      <dsp:txXfrm>
        <a:off x="4199216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2" y="31221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34 448,0</a:t>
          </a:r>
          <a:endParaRPr lang="ru-RU" sz="1400" kern="1200" dirty="0"/>
        </a:p>
      </dsp:txBody>
      <dsp:txXfrm>
        <a:off x="4199196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2" y="3706012"/>
          <a:ext cx="3995898" cy="4357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5,0</a:t>
          </a:r>
          <a:endParaRPr lang="ru-RU" sz="1400" kern="1200" dirty="0"/>
        </a:p>
      </dsp:txBody>
      <dsp:txXfrm>
        <a:off x="4199255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2" y="4291890"/>
          <a:ext cx="3995898" cy="4419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14 327,9</a:t>
          </a:r>
          <a:endParaRPr lang="ru-RU" sz="1400" kern="1200" dirty="0"/>
        </a:p>
      </dsp:txBody>
      <dsp:txXfrm>
        <a:off x="4199438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57314">
          <a:off x="6135587" y="4777691"/>
          <a:ext cx="8762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896545"/>
          <a:ext cx="3995898" cy="4364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133,6</a:t>
          </a:r>
          <a:endParaRPr lang="ru-RU" sz="1600" kern="1200" dirty="0" smtClean="0"/>
        </a:p>
      </dsp:txBody>
      <dsp:txXfrm>
        <a:off x="4189239" y="4909328"/>
        <a:ext cx="3970332" cy="410890"/>
      </dsp:txXfrm>
    </dsp:sp>
    <dsp:sp modelId="{DFC5247D-BB36-4D40-BA60-FCF0AED99FF6}">
      <dsp:nvSpPr>
        <dsp:cNvPr id="0" name=""/>
        <dsp:cNvSpPr/>
      </dsp:nvSpPr>
      <dsp:spPr>
        <a:xfrm rot="4971824">
          <a:off x="6178552" y="5364251"/>
          <a:ext cx="63572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200,0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5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" y="6531"/>
            <a:ext cx="9133747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6015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Администрация Егорлыкского </a:t>
            </a:r>
            <a:endParaRPr lang="ru-RU" dirty="0" smtClean="0"/>
          </a:p>
          <a:p>
            <a:pPr algn="r"/>
            <a:r>
              <a:rPr lang="ru-RU" dirty="0" smtClean="0"/>
              <a:t>сельского </a:t>
            </a:r>
            <a:r>
              <a:rPr lang="ru-RU" dirty="0"/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2020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1079480"/>
              </p:ext>
            </p:extLst>
          </p:nvPr>
        </p:nvGraphicFramePr>
        <p:xfrm>
          <a:off x="107504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4727178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25069681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35987351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5839794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 В 2020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81453617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2573957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4727869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8673106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75232873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428957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9969297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577107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1364934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проекта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4125096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61253349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2020 ГОД И ПЛАНОВЫЙ ПЕРИОД 2021 И 2022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977571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по уровням бюджета на территории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492891"/>
              </p:ext>
            </p:extLst>
          </p:nvPr>
        </p:nvGraphicFramePr>
        <p:xfrm>
          <a:off x="323528" y="1916832"/>
          <a:ext cx="8496944" cy="4518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1122"/>
                <a:gridCol w="4639478"/>
                <a:gridCol w="3096344"/>
              </a:tblGrid>
              <a:tr h="87555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сельских поселений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897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2,0% +4%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44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Государственная пошлина (по видам)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2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Единый налог на вмененный доход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30% + 10%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37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2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04933"/>
              </p:ext>
            </p:extLst>
          </p:nvPr>
        </p:nvGraphicFramePr>
        <p:xfrm>
          <a:off x="409984" y="2064926"/>
          <a:ext cx="8358188" cy="4403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Дотации (от лат. «</a:t>
                      </a:r>
                      <a:r>
                        <a:rPr lang="en-US" sz="2400" dirty="0" smtClean="0"/>
                        <a:t>Dotatio</a:t>
                      </a:r>
                      <a:r>
                        <a:rPr lang="ru-RU" sz="2400" dirty="0" smtClean="0"/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Предоставляются</a:t>
                      </a:r>
                      <a:r>
                        <a:rPr lang="ru-RU" sz="2000" baseline="0" dirty="0" smtClean="0"/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Субвенции (от лат. «</a:t>
                      </a:r>
                      <a:r>
                        <a:rPr lang="en-US" sz="2400" dirty="0" smtClean="0"/>
                        <a:t>Subvenire</a:t>
                      </a:r>
                      <a:r>
                        <a:rPr lang="ru-RU" sz="2400" dirty="0" smtClean="0"/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 (от лат. «</a:t>
                      </a:r>
                      <a:r>
                        <a:rPr lang="en-US" sz="2400" dirty="0" smtClean="0"/>
                        <a:t>Subsidium</a:t>
                      </a:r>
                      <a:r>
                        <a:rPr lang="ru-RU" sz="2400" dirty="0" smtClean="0"/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5613418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846887"/>
              </p:ext>
            </p:extLst>
          </p:nvPr>
        </p:nvGraphicFramePr>
        <p:xfrm>
          <a:off x="-1" y="1088098"/>
          <a:ext cx="9144001" cy="5769902"/>
        </p:xfrm>
        <a:graphic>
          <a:graphicData uri="http://schemas.openxmlformats.org/drawingml/2006/table">
            <a:tbl>
              <a:tblPr firstRow="1" bandRow="1"/>
              <a:tblGrid>
                <a:gridCol w="3431706"/>
                <a:gridCol w="1413969"/>
                <a:gridCol w="1448449"/>
                <a:gridCol w="1468119"/>
                <a:gridCol w="138175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66 287,8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60 501,1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107 956,9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73 697,0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47 256,2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42 822,2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50 084,4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52 840,9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19 031,6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17 678,9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57 872,5</a:t>
                      </a: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20 856,1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66 287,8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64 099,6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48 980,4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48 670,1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профицит(+)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-3 598,5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+1 892,7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+4 146,3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3 598,5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2020 год</a:t>
            </a:r>
            <a:r>
              <a:rPr lang="ru-RU" alt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0699589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1085</Words>
  <Application>Microsoft Office PowerPoint</Application>
  <PresentationFormat>Экран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ДОХОДЫ БЮДЖЕТА</vt:lpstr>
      <vt:lpstr>Нормативы зачисления налогов по уровням бюджета на территории Егорлыкского сельского поселения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2020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91</cp:revision>
  <cp:lastPrinted>2018-11-30T08:52:40Z</cp:lastPrinted>
  <dcterms:created xsi:type="dcterms:W3CDTF">2018-11-28T11:29:23Z</dcterms:created>
  <dcterms:modified xsi:type="dcterms:W3CDTF">2020-01-09T08:16:14Z</dcterms:modified>
</cp:coreProperties>
</file>