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77" r:id="rId14"/>
    <p:sldId id="267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>
        <p:scale>
          <a:sx n="110" d="100"/>
          <a:sy n="110" d="100"/>
        </p:scale>
        <p:origin x="-178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11371854740156E-2"/>
          <c:y val="4.2627305886200437E-2"/>
          <c:w val="0.61356589859191268"/>
          <c:h val="0.91226131368815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Pt>
            <c:idx val="3"/>
            <c:bubble3D val="0"/>
            <c:explosion val="22"/>
          </c:dPt>
          <c:dPt>
            <c:idx val="5"/>
            <c:bubble3D val="0"/>
            <c:explosion val="22"/>
          </c:dPt>
          <c:dLbls>
            <c:dLbl>
              <c:idx val="2"/>
              <c:layout>
                <c:manualLayout>
                  <c:x val="-5.2221628152427507E-2"/>
                  <c:y val="-3.64004137796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24045</c:v>
                </c:pt>
                <c:pt idx="1">
                  <c:v>21952.1</c:v>
                </c:pt>
                <c:pt idx="2">
                  <c:v>4250</c:v>
                </c:pt>
                <c:pt idx="3">
                  <c:v>16384</c:v>
                </c:pt>
                <c:pt idx="4">
                  <c:v>691.4</c:v>
                </c:pt>
                <c:pt idx="5">
                  <c:v>256.8</c:v>
                </c:pt>
                <c:pt idx="6">
                  <c:v>2660.1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71041300070599"/>
          <c:y val="9.6333866691950486E-4"/>
          <c:w val="0.33175558898473645"/>
          <c:h val="0.99807332266616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2023</c:v>
                </c:pt>
                <c:pt idx="1">
                  <c:v>факт на 01.10.2024 </c:v>
                </c:pt>
                <c:pt idx="2">
                  <c:v>проект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17234.8</c:v>
                </c:pt>
                <c:pt idx="1">
                  <c:v>12978.7</c:v>
                </c:pt>
                <c:pt idx="2">
                  <c:v>24045</c:v>
                </c:pt>
                <c:pt idx="3">
                  <c:v>25911</c:v>
                </c:pt>
                <c:pt idx="4">
                  <c:v>28123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03232"/>
        <c:axId val="32629888"/>
        <c:axId val="0"/>
      </c:bar3DChart>
      <c:catAx>
        <c:axId val="23503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32629888"/>
        <c:crosses val="autoZero"/>
        <c:auto val="1"/>
        <c:lblAlgn val="ctr"/>
        <c:lblOffset val="100"/>
        <c:noMultiLvlLbl val="0"/>
      </c:catAx>
      <c:valAx>
        <c:axId val="3262988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3503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2023 </c:v>
                </c:pt>
                <c:pt idx="1">
                  <c:v>факт на 01.10.2024 </c:v>
                </c:pt>
                <c:pt idx="2">
                  <c:v>проект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12378.9</c:v>
                </c:pt>
                <c:pt idx="1">
                  <c:v>13603.1</c:v>
                </c:pt>
                <c:pt idx="2">
                  <c:v>21952.1</c:v>
                </c:pt>
                <c:pt idx="3">
                  <c:v>19257.900000000001</c:v>
                </c:pt>
                <c:pt idx="4">
                  <c:v>19711.5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69696"/>
        <c:axId val="33075584"/>
        <c:axId val="0"/>
      </c:bar3DChart>
      <c:catAx>
        <c:axId val="33069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33075584"/>
        <c:crosses val="autoZero"/>
        <c:auto val="1"/>
        <c:lblAlgn val="ctr"/>
        <c:lblOffset val="100"/>
        <c:noMultiLvlLbl val="0"/>
      </c:catAx>
      <c:valAx>
        <c:axId val="3307558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330696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2023</c:v>
                </c:pt>
                <c:pt idx="1">
                  <c:v>факт на 1.10.2024</c:v>
                </c:pt>
                <c:pt idx="2">
                  <c:v>проект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4283.3</c:v>
                </c:pt>
                <c:pt idx="1">
                  <c:v>1411.1</c:v>
                </c:pt>
                <c:pt idx="2">
                  <c:v>4250</c:v>
                </c:pt>
                <c:pt idx="3">
                  <c:v>4356</c:v>
                </c:pt>
                <c:pt idx="4">
                  <c:v>4464.5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2023</c:v>
                </c:pt>
                <c:pt idx="1">
                  <c:v>факт на 1.10.2024</c:v>
                </c:pt>
                <c:pt idx="2">
                  <c:v>проект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15132.9</c:v>
                </c:pt>
                <c:pt idx="1">
                  <c:v>5989</c:v>
                </c:pt>
                <c:pt idx="2">
                  <c:v>16384</c:v>
                </c:pt>
                <c:pt idx="3">
                  <c:v>16523</c:v>
                </c:pt>
                <c:pt idx="4">
                  <c:v>16851.3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671488"/>
        <c:axId val="148673280"/>
        <c:axId val="0"/>
      </c:bar3DChart>
      <c:catAx>
        <c:axId val="148671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8673280"/>
        <c:crosses val="autoZero"/>
        <c:auto val="1"/>
        <c:lblAlgn val="ctr"/>
        <c:lblOffset val="100"/>
        <c:noMultiLvlLbl val="0"/>
      </c:catAx>
      <c:valAx>
        <c:axId val="14867328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486714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284891284480939E-2"/>
          <c:y val="3.432590630102017E-2"/>
          <c:w val="0.88506944568883017"/>
          <c:h val="0.55792616562802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2023 </c:v>
                </c:pt>
                <c:pt idx="1">
                  <c:v>факт на 1.10.2024 </c:v>
                </c:pt>
                <c:pt idx="2">
                  <c:v>проект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642.6</c:v>
                </c:pt>
                <c:pt idx="1">
                  <c:v>495.1</c:v>
                </c:pt>
                <c:pt idx="2" formatCode="General">
                  <c:v>691.4</c:v>
                </c:pt>
                <c:pt idx="3" formatCode="General">
                  <c:v>694.7</c:v>
                </c:pt>
                <c:pt idx="4" formatCode="General">
                  <c:v>699.1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оказания услуг и компенсации затрат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2023 </c:v>
                </c:pt>
                <c:pt idx="1">
                  <c:v>факт на 1.10.2024 </c:v>
                </c:pt>
                <c:pt idx="2">
                  <c:v>проект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 formatCode="General">
                  <c:v>62.7</c:v>
                </c:pt>
                <c:pt idx="1">
                  <c:v>102.3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2023 </c:v>
                </c:pt>
                <c:pt idx="1">
                  <c:v>факт на 1.10.2024 </c:v>
                </c:pt>
                <c:pt idx="2">
                  <c:v>проект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137.9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23330024262537E-3"/>
                  <c:y val="-4.3661461368834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</c:v>
                </c:pt>
                <c:pt idx="1">
                  <c:v>факт на 1.10.2024 </c:v>
                </c:pt>
                <c:pt idx="2">
                  <c:v>проект 2025</c:v>
                </c:pt>
                <c:pt idx="3">
                  <c:v>прогноз 2026</c:v>
                </c:pt>
                <c:pt idx="4">
                  <c:v>прогноз 2027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 formatCode="General">
                  <c:v>147.80000000000001</c:v>
                </c:pt>
                <c:pt idx="1">
                  <c:v>211.7</c:v>
                </c:pt>
                <c:pt idx="2">
                  <c:v>256.8</c:v>
                </c:pt>
                <c:pt idx="3" formatCode="General">
                  <c:v>267.10000000000002</c:v>
                </c:pt>
                <c:pt idx="4" formatCode="General">
                  <c:v>277.8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2987008"/>
        <c:axId val="32988544"/>
        <c:axId val="0"/>
      </c:bar3DChart>
      <c:catAx>
        <c:axId val="32987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2988544"/>
        <c:crosses val="autoZero"/>
        <c:auto val="1"/>
        <c:lblAlgn val="ctr"/>
        <c:lblOffset val="100"/>
        <c:noMultiLvlLbl val="0"/>
      </c:catAx>
      <c:valAx>
        <c:axId val="3298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2987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833716504617769E-2"/>
          <c:y val="0.72776237453210491"/>
          <c:w val="0.93491012199361367"/>
          <c:h val="0.18721267438121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809491185282762E-2"/>
          <c:y val="0.10156546152227414"/>
          <c:w val="0.53498795548290046"/>
          <c:h val="0.81065690686139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23964.2</c:v>
                </c:pt>
                <c:pt idx="1">
                  <c:v>1603.4</c:v>
                </c:pt>
                <c:pt idx="2">
                  <c:v>238.3</c:v>
                </c:pt>
                <c:pt idx="3" formatCode="0.0">
                  <c:v>100</c:v>
                </c:pt>
                <c:pt idx="4" formatCode="0.0">
                  <c:v>24301</c:v>
                </c:pt>
                <c:pt idx="5" formatCode="0.0">
                  <c:v>16</c:v>
                </c:pt>
                <c:pt idx="6">
                  <c:v>19741.5</c:v>
                </c:pt>
                <c:pt idx="7">
                  <c:v>225</c:v>
                </c:pt>
                <c:pt idx="8" formatCode="0.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842290891840945"/>
          <c:y val="1.0484179008010871E-2"/>
          <c:w val="0.37317855335297845"/>
          <c:h val="0.989515820991989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/>
            <a:t>Прогноз социально-экономического развития Егорлыкского сельского поселения</a:t>
          </a:r>
          <a:endParaRPr lang="ru-RU" sz="1800" dirty="0"/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800" dirty="0" smtClean="0"/>
            <a:t>Основные направления бюджетной и налоговой политики Егорлыкского сельского поселения на </a:t>
          </a:r>
          <a:r>
            <a:rPr lang="ru-RU" sz="1800" dirty="0" smtClean="0"/>
            <a:t>2025 </a:t>
          </a:r>
          <a:r>
            <a:rPr lang="ru-RU" sz="1800" dirty="0" smtClean="0"/>
            <a:t>– </a:t>
          </a:r>
          <a:r>
            <a:rPr lang="ru-RU" sz="1800" dirty="0" smtClean="0"/>
            <a:t>2027 </a:t>
          </a:r>
          <a:r>
            <a:rPr lang="ru-RU" sz="1800" dirty="0" smtClean="0"/>
            <a:t>годы</a:t>
          </a:r>
          <a:endParaRPr lang="ru-RU" sz="1800" dirty="0"/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smtClean="0"/>
            <a:t>Муниципальные программы Егорлыкского сельского поселения</a:t>
          </a:r>
          <a:endParaRPr lang="ru-RU" sz="1800" dirty="0"/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dirty="0" smtClean="0"/>
            <a:t>Областной закон «Об областном бюджете на </a:t>
          </a:r>
          <a:r>
            <a:rPr lang="ru-RU" sz="1800" dirty="0" smtClean="0"/>
            <a:t>2025 </a:t>
          </a:r>
          <a:r>
            <a:rPr lang="ru-RU" sz="1800" dirty="0" smtClean="0"/>
            <a:t>год и плановый период </a:t>
          </a:r>
          <a:r>
            <a:rPr lang="ru-RU" sz="1800" dirty="0" smtClean="0"/>
            <a:t>2026 </a:t>
          </a:r>
          <a:r>
            <a:rPr lang="ru-RU" sz="1800" dirty="0" smtClean="0"/>
            <a:t>и </a:t>
          </a:r>
          <a:r>
            <a:rPr lang="ru-RU" sz="1800" dirty="0" smtClean="0"/>
            <a:t>2027 </a:t>
          </a:r>
          <a:r>
            <a:rPr lang="ru-RU" sz="1800" dirty="0" smtClean="0"/>
            <a:t>годов»</a:t>
          </a:r>
          <a:endParaRPr lang="ru-RU" sz="1800" dirty="0"/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  <dgm:t>
        <a:bodyPr/>
        <a:lstStyle/>
        <a:p>
          <a:endParaRPr lang="ru-RU"/>
        </a:p>
      </dgm:t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  <dgm:t>
        <a:bodyPr/>
        <a:lstStyle/>
        <a:p>
          <a:endParaRPr lang="ru-RU"/>
        </a:p>
      </dgm:t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  <dgm:t>
        <a:bodyPr/>
        <a:lstStyle/>
        <a:p>
          <a:endParaRPr lang="ru-RU"/>
        </a:p>
      </dgm:t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18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18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17 660,2 тыс</a:t>
          </a:r>
          <a:r>
            <a:rPr lang="ru-RU" dirty="0" smtClean="0"/>
            <a:t>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17 683,0 тыс</a:t>
          </a:r>
          <a:r>
            <a:rPr lang="ru-RU" dirty="0" smtClean="0"/>
            <a:t>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18 243,0 тыс</a:t>
          </a:r>
          <a:r>
            <a:rPr lang="ru-RU" dirty="0" smtClean="0"/>
            <a:t>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3" custLinFactNeighborY="9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19 759,6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20 050,2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21 120,1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1 351,5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2026 год – 1 351,5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1 351,5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3 298,7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</a:t>
          </a:r>
          <a:r>
            <a:rPr lang="ru-RU" dirty="0" smtClean="0"/>
            <a:t>– 0,0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0,0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378525-1DB4-49A5-92FC-C5C3C52DB1DA}" type="pres">
      <dgm:prSet presAssocID="{8C4320B7-698C-477B-8E61-13096F7AA1BA}" presName="rootComposite1" presStyleCnt="0"/>
      <dgm:spPr/>
      <dgm:t>
        <a:bodyPr/>
        <a:lstStyle/>
        <a:p>
          <a:endParaRPr lang="ru-RU"/>
        </a:p>
      </dgm:t>
    </dgm:pt>
    <dgm:pt modelId="{8F758C31-8C63-4D94-AD88-6C22BAAF4B95}" type="pres">
      <dgm:prSet presAssocID="{8C4320B7-698C-477B-8E61-13096F7AA1BA}" presName="rootText1" presStyleLbl="node0" presStyleIdx="0" presStyleCnt="1" custScaleY="73987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  <dgm:t>
        <a:bodyPr/>
        <a:lstStyle/>
        <a:p>
          <a:endParaRPr lang="ru-RU"/>
        </a:p>
      </dgm:t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6278C7-E7D5-4FFC-BBAB-DDE5A905BED4}" type="pres">
      <dgm:prSet presAssocID="{E3761C27-0E2A-405B-8035-23F6C9D6BDEB}" presName="rootComposite" presStyleCnt="0"/>
      <dgm:spPr/>
      <dgm:t>
        <a:bodyPr/>
        <a:lstStyle/>
        <a:p>
          <a:endParaRPr lang="ru-RU"/>
        </a:p>
      </dgm:t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0049" custLinFactNeighborX="-609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  <dgm:t>
        <a:bodyPr/>
        <a:lstStyle/>
        <a:p>
          <a:endParaRPr lang="ru-RU"/>
        </a:p>
      </dgm:t>
    </dgm:pt>
    <dgm:pt modelId="{63886784-D7B8-47AD-9AFD-20803722853A}" type="pres">
      <dgm:prSet presAssocID="{E3761C27-0E2A-405B-8035-23F6C9D6BDEB}" presName="hierChild5" presStyleCnt="0"/>
      <dgm:spPr/>
      <dgm:t>
        <a:bodyPr/>
        <a:lstStyle/>
        <a:p>
          <a:endParaRPr lang="ru-RU"/>
        </a:p>
      </dgm:t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907A1B-C222-498E-B468-966DCD5593E2}" type="pres">
      <dgm:prSet presAssocID="{459023B6-03C9-4131-8DC0-F67C39C30CC1}" presName="rootComposite" presStyleCnt="0"/>
      <dgm:spPr/>
      <dgm:t>
        <a:bodyPr/>
        <a:lstStyle/>
        <a:p>
          <a:endParaRPr lang="ru-RU"/>
        </a:p>
      </dgm:t>
    </dgm:pt>
    <dgm:pt modelId="{B2A8F8B1-6186-465D-96C3-AEF7C8929E5B}" type="pres">
      <dgm:prSet presAssocID="{459023B6-03C9-4131-8DC0-F67C39C30CC1}" presName="rootText" presStyleLbl="node1" presStyleIdx="1" presStyleCnt="3" custLinFactNeighborX="17475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20049" custLinFactNeighborX="3786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  <dgm:t>
        <a:bodyPr/>
        <a:lstStyle/>
        <a:p>
          <a:endParaRPr lang="ru-RU"/>
        </a:p>
      </dgm:t>
    </dgm:pt>
    <dgm:pt modelId="{2B0654EC-4D94-4041-B3DB-D51229AF95C6}" type="pres">
      <dgm:prSet presAssocID="{459023B6-03C9-4131-8DC0-F67C39C30CC1}" presName="hierChild5" presStyleCnt="0"/>
      <dgm:spPr/>
      <dgm:t>
        <a:bodyPr/>
        <a:lstStyle/>
        <a:p>
          <a:endParaRPr lang="ru-RU"/>
        </a:p>
      </dgm:t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2558B0-EEAC-4EBC-A0EF-EC8125485F8A}" type="pres">
      <dgm:prSet presAssocID="{26782E6A-8698-410B-8E11-D9F55E3FDD29}" presName="rootComposite" presStyleCnt="0"/>
      <dgm:spPr/>
      <dgm:t>
        <a:bodyPr/>
        <a:lstStyle/>
        <a:p>
          <a:endParaRPr lang="ru-RU"/>
        </a:p>
      </dgm:t>
    </dgm:pt>
    <dgm:pt modelId="{15BDD2A1-7599-458B-9847-EF8287DBBC7B}" type="pres">
      <dgm:prSet presAssocID="{26782E6A-8698-410B-8E11-D9F55E3FDD29}" presName="rootText" presStyleLbl="node1" presStyleIdx="2" presStyleCnt="3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17821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  <dgm:t>
        <a:bodyPr/>
        <a:lstStyle/>
        <a:p>
          <a:endParaRPr lang="ru-RU"/>
        </a:p>
      </dgm:t>
    </dgm:pt>
    <dgm:pt modelId="{B1B3CA66-89C4-4B1C-B3A3-749BDF053D7E}" type="pres">
      <dgm:prSet presAssocID="{26782E6A-8698-410B-8E11-D9F55E3FDD29}" presName="hierChild5" presStyleCnt="0"/>
      <dgm:spPr/>
      <dgm:t>
        <a:bodyPr/>
        <a:lstStyle/>
        <a:p>
          <a:endParaRPr lang="ru-RU"/>
        </a:p>
      </dgm:t>
    </dgm:pt>
    <dgm:pt modelId="{3084E9C3-ACDE-4B44-90C3-EC8743564A5E}" type="pres">
      <dgm:prSet presAssocID="{8C4320B7-698C-477B-8E61-13096F7AA1BA}" presName="hierChild3" presStyleCnt="0"/>
      <dgm:spPr/>
      <dgm:t>
        <a:bodyPr/>
        <a:lstStyle/>
        <a:p>
          <a:endParaRPr lang="ru-RU"/>
        </a:p>
      </dgm:t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ScaleX="1575" custLinFactY="11111" custLinFactNeighborX="42524" custLinFactNeighborY="100000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/>
      <dgm:t>
        <a:bodyPr/>
        <a:lstStyle/>
        <a:p>
          <a:r>
            <a:rPr lang="ru-RU" sz="1800" dirty="0" smtClean="0"/>
            <a:t>Доходы бюджета                                          </a:t>
          </a:r>
          <a:r>
            <a:rPr lang="ru-RU" sz="1800" dirty="0" smtClean="0"/>
            <a:t>70 239,4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</a:t>
          </a:r>
          <a:r>
            <a:rPr lang="ru-RU" sz="1400" dirty="0" smtClean="0"/>
            <a:t>24 045,0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/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</a:t>
          </a:r>
          <a:r>
            <a:rPr lang="ru-RU" sz="1400" dirty="0" smtClean="0"/>
            <a:t>2 660,1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/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</a:t>
          </a:r>
          <a:r>
            <a:rPr lang="ru-RU" sz="2000" dirty="0" smtClean="0"/>
            <a:t>70 239,4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/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</a:t>
          </a:r>
          <a:r>
            <a:rPr lang="ru-RU" sz="1400" dirty="0" smtClean="0"/>
            <a:t>23 964,2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/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</a:t>
          </a:r>
          <a:r>
            <a:rPr lang="ru-RU" sz="1400" dirty="0" smtClean="0"/>
            <a:t>1 603,4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/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</a:t>
          </a:r>
          <a:r>
            <a:rPr lang="ru-RU" sz="1400" dirty="0" smtClean="0"/>
            <a:t>256,8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/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</a:t>
          </a:r>
          <a:r>
            <a:rPr lang="ru-RU" sz="1400" dirty="0" smtClean="0"/>
            <a:t>21 952,1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</a:t>
          </a:r>
          <a:r>
            <a:rPr lang="ru-RU" sz="1400" dirty="0" smtClean="0"/>
            <a:t>4 250,0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/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</a:t>
          </a:r>
          <a:r>
            <a:rPr lang="ru-RU" sz="1400" dirty="0" smtClean="0"/>
            <a:t>16 384,0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/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</a:t>
          </a:r>
          <a:r>
            <a:rPr lang="ru-RU" sz="1400" dirty="0" smtClean="0"/>
            <a:t>691,4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/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</a:t>
          </a:r>
          <a:r>
            <a:rPr lang="ru-RU" sz="1400" dirty="0" smtClean="0"/>
            <a:t>225,0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</a:t>
          </a:r>
          <a:r>
            <a:rPr lang="ru-RU" sz="1400" dirty="0" smtClean="0"/>
            <a:t>238,3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</a:t>
          </a:r>
          <a:r>
            <a:rPr lang="ru-RU" sz="1400" dirty="0" smtClean="0"/>
            <a:t>100,0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/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</a:t>
          </a:r>
          <a:r>
            <a:rPr lang="ru-RU" sz="1400" dirty="0" smtClean="0"/>
            <a:t>24 301,0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/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</a:t>
          </a:r>
          <a:r>
            <a:rPr lang="ru-RU" sz="1400" dirty="0" smtClean="0"/>
            <a:t>16,0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/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</a:t>
          </a:r>
          <a:r>
            <a:rPr lang="ru-RU" sz="1400" dirty="0" smtClean="0"/>
            <a:t>19 741,5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/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</a:t>
          </a:r>
          <a:r>
            <a:rPr lang="ru-RU" sz="1400" dirty="0" smtClean="0"/>
            <a:t>50,0</a:t>
          </a:r>
          <a:endParaRPr lang="ru-RU" sz="1400" dirty="0" smtClean="0"/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  <dgm:t>
        <a:bodyPr/>
        <a:lstStyle/>
        <a:p>
          <a:endParaRPr lang="ru-RU"/>
        </a:p>
      </dgm:t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27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  <dgm:t>
        <a:bodyPr/>
        <a:lstStyle/>
        <a:p>
          <a:endParaRPr lang="ru-RU"/>
        </a:p>
      </dgm:t>
    </dgm:pt>
    <dgm:pt modelId="{476D685C-0BE6-4925-947E-D097C174EEF5}" type="pres">
      <dgm:prSet presAssocID="{6E385290-F9CF-49C9-8F34-1D42671582D7}" presName="vertFlow" presStyleCnt="0"/>
      <dgm:spPr/>
      <dgm:t>
        <a:bodyPr/>
        <a:lstStyle/>
        <a:p>
          <a:endParaRPr lang="ru-RU"/>
        </a:p>
      </dgm:t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 custLinFactNeighborX="-585" custLinFactNeighborY="-13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 custLinFactNeighborX="-585" custLinFactNeighborY="-59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 custLinFactNeighborX="-585" custLinFactNeighborY="-65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 custLinFactNeighborX="-585" custLinFactNeighborY="-70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 custLinFactNeighborX="-585" custLinFactNeighborY="-76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-585" custLinFactNeighborY="-87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Y="-14891" custLinFactNeighborX="-5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1217,1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1217,1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1357,1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20 999,3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20 982,7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21 084,5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299,4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184,4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330,0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ScaleX="102192" custLinFactNeighborX="-707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16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16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238,3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220,3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265,0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ScaleX="103544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1 576,9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105,0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1 145,0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5" cy="18854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Прогноз социально-экономического развития Егорлыкского сельского поселения</a:t>
          </a:r>
          <a:endParaRPr lang="ru-RU" sz="1800" kern="1200" dirty="0"/>
        </a:p>
      </dsp:txBody>
      <dsp:txXfrm rot="5400000">
        <a:off x="11240" y="625579"/>
        <a:ext cx="1885409" cy="1876737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3"/>
          <a:ext cx="3127895" cy="2263829"/>
        </a:xfrm>
        <a:prstGeom prst="flowChartManualOperation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Основные направления бюджетной и налоговой политики Егорлыкского сельского поселения на </a:t>
          </a:r>
          <a:r>
            <a:rPr lang="ru-RU" sz="1800" kern="1200" dirty="0" smtClean="0"/>
            <a:t>2025 </a:t>
          </a:r>
          <a:r>
            <a:rPr lang="ru-RU" sz="1800" kern="1200" dirty="0" smtClean="0"/>
            <a:t>– </a:t>
          </a:r>
          <a:r>
            <a:rPr lang="ru-RU" sz="1800" kern="1200" dirty="0" smtClean="0"/>
            <a:t>2027 </a:t>
          </a:r>
          <a:r>
            <a:rPr lang="ru-RU" sz="1800" kern="1200" dirty="0" smtClean="0"/>
            <a:t>годы</a:t>
          </a:r>
          <a:endParaRPr lang="ru-RU" sz="1800" kern="1200" dirty="0"/>
        </a:p>
      </dsp:txBody>
      <dsp:txXfrm rot="5400000">
        <a:off x="2028767" y="625579"/>
        <a:ext cx="2263829" cy="1876737"/>
      </dsp:txXfrm>
    </dsp:sp>
    <dsp:sp modelId="{1E8DDD43-97CC-459A-809A-09AC3D95195C}">
      <dsp:nvSpPr>
        <dsp:cNvPr id="0" name=""/>
        <dsp:cNvSpPr/>
      </dsp:nvSpPr>
      <dsp:spPr>
        <a:xfrm rot="16200000">
          <a:off x="3914769" y="519233"/>
          <a:ext cx="3127895" cy="2089429"/>
        </a:xfrm>
        <a:prstGeom prst="flowChartManualOperation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Муниципальные программы Егорлыкского сельского поселения</a:t>
          </a:r>
          <a:endParaRPr lang="ru-RU" sz="1800" kern="1200" dirty="0"/>
        </a:p>
      </dsp:txBody>
      <dsp:txXfrm rot="5400000">
        <a:off x="4434002" y="625579"/>
        <a:ext cx="2089429" cy="1876737"/>
      </dsp:txXfrm>
    </dsp:sp>
    <dsp:sp modelId="{BDBFB4AF-D869-4678-85AD-FB62C80E24C8}">
      <dsp:nvSpPr>
        <dsp:cNvPr id="0" name=""/>
        <dsp:cNvSpPr/>
      </dsp:nvSpPr>
      <dsp:spPr>
        <a:xfrm rot="16200000">
          <a:off x="6043594" y="621243"/>
          <a:ext cx="3127895" cy="1885409"/>
        </a:xfrm>
        <a:prstGeom prst="flowChartManualOperation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Областной закон «Об областном бюджете на </a:t>
          </a:r>
          <a:r>
            <a:rPr lang="ru-RU" sz="1800" kern="1200" dirty="0" smtClean="0"/>
            <a:t>2025 </a:t>
          </a:r>
          <a:r>
            <a:rPr lang="ru-RU" sz="1800" kern="1200" dirty="0" smtClean="0"/>
            <a:t>год и плановый период </a:t>
          </a:r>
          <a:r>
            <a:rPr lang="ru-RU" sz="1800" kern="1200" dirty="0" smtClean="0"/>
            <a:t>2026 </a:t>
          </a:r>
          <a:r>
            <a:rPr lang="ru-RU" sz="1800" kern="1200" dirty="0" smtClean="0"/>
            <a:t>и </a:t>
          </a:r>
          <a:r>
            <a:rPr lang="ru-RU" sz="1800" kern="1200" dirty="0" smtClean="0"/>
            <a:t>2027 </a:t>
          </a:r>
          <a:r>
            <a:rPr lang="ru-RU" sz="1800" kern="1200" dirty="0" smtClean="0"/>
            <a:t>годов»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7" y="625579"/>
        <a:ext cx="1885409" cy="18767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18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17 660,2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17 683,0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9644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18 243,0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24439" y="1990712"/>
        <a:ext cx="6146025" cy="517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Развитие культуры, физической культуры и спорта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19 759,6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20 050,2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21 120,1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муниципальными финансами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1 351,5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1 351,5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1 351,5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3 298,7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</a:t>
          </a:r>
          <a:r>
            <a:rPr lang="ru-RU" sz="1800" kern="1200" dirty="0" smtClean="0"/>
            <a:t>– 0,0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0,0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3728" y="625715"/>
          <a:ext cx="2865085" cy="57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5"/>
              </a:lnTo>
              <a:lnTo>
                <a:pt x="2865085" y="375055"/>
              </a:lnTo>
              <a:lnTo>
                <a:pt x="2865085" y="572387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398008" y="625715"/>
          <a:ext cx="91440" cy="555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269"/>
              </a:lnTo>
              <a:lnTo>
                <a:pt x="51261" y="358269"/>
              </a:lnTo>
              <a:lnTo>
                <a:pt x="51261" y="555601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350736" y="625715"/>
          <a:ext cx="3092991" cy="567580"/>
        </a:xfrm>
        <a:custGeom>
          <a:avLst/>
          <a:gdLst/>
          <a:ahLst/>
          <a:cxnLst/>
          <a:rect l="0" t="0" r="0" b="0"/>
          <a:pathLst>
            <a:path>
              <a:moveTo>
                <a:pt x="3092991" y="0"/>
              </a:moveTo>
              <a:lnTo>
                <a:pt x="3092991" y="370247"/>
              </a:lnTo>
              <a:lnTo>
                <a:pt x="0" y="370247"/>
              </a:lnTo>
              <a:lnTo>
                <a:pt x="0" y="567580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27021" y="0"/>
          <a:ext cx="1633414" cy="62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3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27021" y="0"/>
        <a:ext cx="1633414" cy="625715"/>
      </dsp:txXfrm>
    </dsp:sp>
    <dsp:sp modelId="{277F9F56-ED5A-43D2-828E-B0E8D41CB7B3}">
      <dsp:nvSpPr>
        <dsp:cNvPr id="0" name=""/>
        <dsp:cNvSpPr/>
      </dsp:nvSpPr>
      <dsp:spPr>
        <a:xfrm>
          <a:off x="3384297" y="538141"/>
          <a:ext cx="2160389" cy="281903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4394" y="546950"/>
        <a:ext cx="1080195" cy="202618"/>
      </dsp:txXfrm>
    </dsp:sp>
    <dsp:sp modelId="{E96DF8C4-F8D5-404B-A6D2-FEFDFB81FD21}">
      <dsp:nvSpPr>
        <dsp:cNvPr id="0" name=""/>
        <dsp:cNvSpPr/>
      </dsp:nvSpPr>
      <dsp:spPr>
        <a:xfrm>
          <a:off x="534029" y="1193295"/>
          <a:ext cx="1633414" cy="845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34029" y="1193295"/>
        <a:ext cx="1633414" cy="845709"/>
      </dsp:txXfrm>
    </dsp:sp>
    <dsp:sp modelId="{5C2D8DC1-BCC8-49A7-9360-29826639741F}">
      <dsp:nvSpPr>
        <dsp:cNvPr id="0" name=""/>
        <dsp:cNvSpPr/>
      </dsp:nvSpPr>
      <dsp:spPr>
        <a:xfrm>
          <a:off x="0" y="1851294"/>
          <a:ext cx="2652540" cy="1916636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93561" y="1944855"/>
        <a:ext cx="2465418" cy="1729514"/>
      </dsp:txXfrm>
    </dsp:sp>
    <dsp:sp modelId="{B2A8F8B1-6186-465D-96C3-AEF7C8929E5B}">
      <dsp:nvSpPr>
        <dsp:cNvPr id="0" name=""/>
        <dsp:cNvSpPr/>
      </dsp:nvSpPr>
      <dsp:spPr>
        <a:xfrm>
          <a:off x="3632562" y="1181316"/>
          <a:ext cx="1633414" cy="8457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632562" y="1181316"/>
        <a:ext cx="1633414" cy="845709"/>
      </dsp:txXfrm>
    </dsp:sp>
    <dsp:sp modelId="{5526F969-0DC1-4A61-8D9D-3A691BD6AD41}">
      <dsp:nvSpPr>
        <dsp:cNvPr id="0" name=""/>
        <dsp:cNvSpPr/>
      </dsp:nvSpPr>
      <dsp:spPr>
        <a:xfrm>
          <a:off x="3192386" y="1851294"/>
          <a:ext cx="2544225" cy="1892680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284777" y="1943685"/>
        <a:ext cx="2359443" cy="1707898"/>
      </dsp:txXfrm>
    </dsp:sp>
    <dsp:sp modelId="{15BDD2A1-7599-458B-9847-EF8287DBBC7B}">
      <dsp:nvSpPr>
        <dsp:cNvPr id="0" name=""/>
        <dsp:cNvSpPr/>
      </dsp:nvSpPr>
      <dsp:spPr>
        <a:xfrm>
          <a:off x="6492106" y="1198102"/>
          <a:ext cx="1633414" cy="8457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492106" y="1198102"/>
        <a:ext cx="1633414" cy="845709"/>
      </dsp:txXfrm>
    </dsp:sp>
    <dsp:sp modelId="{14854DC5-376D-4F3E-AADD-A1FD96AFE9CE}">
      <dsp:nvSpPr>
        <dsp:cNvPr id="0" name=""/>
        <dsp:cNvSpPr/>
      </dsp:nvSpPr>
      <dsp:spPr>
        <a:xfrm>
          <a:off x="5976669" y="1775273"/>
          <a:ext cx="2619831" cy="217355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082771" y="1881375"/>
        <a:ext cx="2407627" cy="1961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8388384" y="1296142"/>
          <a:ext cx="144017" cy="1166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5" y="0"/>
          <a:ext cx="3631774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</a:t>
          </a:r>
          <a:r>
            <a:rPr lang="ru-RU" sz="1800" kern="1200" dirty="0" smtClean="0"/>
            <a:t>70 239,4</a:t>
          </a:r>
          <a:endParaRPr lang="ru-RU" sz="1800" kern="1200" dirty="0"/>
        </a:p>
      </dsp:txBody>
      <dsp:txXfrm>
        <a:off x="341493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2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1" y="65267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</a:t>
          </a:r>
          <a:r>
            <a:rPr lang="ru-RU" sz="1400" kern="1200" dirty="0" smtClean="0"/>
            <a:t>24 045,0</a:t>
          </a:r>
          <a:endParaRPr lang="ru-RU" sz="1400" kern="1200" dirty="0"/>
        </a:p>
      </dsp:txBody>
      <dsp:txXfrm>
        <a:off x="330404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1" y="134574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</a:t>
          </a:r>
          <a:r>
            <a:rPr lang="ru-RU" sz="1400" kern="1200" dirty="0" smtClean="0"/>
            <a:t>21 952,1</a:t>
          </a:r>
          <a:endParaRPr lang="ru-RU" sz="1400" kern="1200" dirty="0"/>
        </a:p>
      </dsp:txBody>
      <dsp:txXfrm>
        <a:off x="330404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1" y="2038826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</a:t>
          </a:r>
          <a:r>
            <a:rPr lang="ru-RU" sz="1400" kern="1200" dirty="0" smtClean="0"/>
            <a:t>4 250,0</a:t>
          </a:r>
          <a:endParaRPr lang="ru-RU" sz="1400" kern="1200" dirty="0"/>
        </a:p>
      </dsp:txBody>
      <dsp:txXfrm>
        <a:off x="330404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1" y="2731903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</a:t>
          </a:r>
          <a:r>
            <a:rPr lang="ru-RU" sz="1400" kern="1200" dirty="0" smtClean="0"/>
            <a:t>16 384,0</a:t>
          </a:r>
          <a:endParaRPr lang="ru-RU" sz="1400" kern="1200" dirty="0"/>
        </a:p>
      </dsp:txBody>
      <dsp:txXfrm>
        <a:off x="330404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1" y="342498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</a:t>
          </a:r>
          <a:r>
            <a:rPr lang="ru-RU" sz="1400" kern="1200" dirty="0" smtClean="0"/>
            <a:t>691,4</a:t>
          </a:r>
          <a:endParaRPr lang="ru-RU" sz="1400" kern="1200" dirty="0"/>
        </a:p>
      </dsp:txBody>
      <dsp:txXfrm>
        <a:off x="330404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54654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</a:t>
          </a:r>
          <a:r>
            <a:rPr lang="ru-RU" sz="1400" kern="1200" dirty="0" smtClean="0"/>
            <a:t>256,8</a:t>
          </a:r>
          <a:endParaRPr lang="ru-RU" sz="1400" kern="1200" dirty="0"/>
        </a:p>
      </dsp:txBody>
      <dsp:txXfrm>
        <a:off x="331083" y="4134066"/>
        <a:ext cx="3598609" cy="514530"/>
      </dsp:txXfrm>
    </dsp:sp>
    <dsp:sp modelId="{695DF507-86E3-46EF-BF73-FED99E4FEC74}">
      <dsp:nvSpPr>
        <dsp:cNvPr id="0" name=""/>
        <dsp:cNvSpPr/>
      </dsp:nvSpPr>
      <dsp:spPr>
        <a:xfrm rot="5400000">
          <a:off x="2092862" y="470213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1" y="481470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</a:t>
          </a:r>
          <a:r>
            <a:rPr lang="ru-RU" sz="1400" kern="1200" dirty="0" smtClean="0"/>
            <a:t>2 660,1</a:t>
          </a:r>
          <a:endParaRPr lang="ru-RU" sz="1400" kern="1200" dirty="0"/>
        </a:p>
      </dsp:txBody>
      <dsp:txXfrm>
        <a:off x="330404" y="4830611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</a:t>
          </a:r>
          <a:r>
            <a:rPr lang="ru-RU" sz="2000" kern="1200" dirty="0" smtClean="0"/>
            <a:t>70 239,4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9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2" y="652671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</a:t>
          </a:r>
          <a:r>
            <a:rPr lang="ru-RU" sz="1400" kern="1200" dirty="0" smtClean="0"/>
            <a:t>23 964,2</a:t>
          </a:r>
          <a:endParaRPr lang="ru-RU" sz="1400" kern="1200" dirty="0"/>
        </a:p>
      </dsp:txBody>
      <dsp:txXfrm>
        <a:off x="4199196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2" y="1236512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</a:t>
          </a:r>
          <a:r>
            <a:rPr lang="ru-RU" sz="1400" kern="1200" dirty="0" smtClean="0"/>
            <a:t>1 603,4</a:t>
          </a:r>
          <a:endParaRPr lang="ru-RU" sz="1400" kern="1200" dirty="0"/>
        </a:p>
      </dsp:txBody>
      <dsp:txXfrm>
        <a:off x="4199196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54720">
          <a:off x="6152497" y="1697699"/>
          <a:ext cx="549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76456" y="1800200"/>
          <a:ext cx="3995898" cy="56719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</a:t>
          </a:r>
          <a:r>
            <a:rPr lang="ru-RU" sz="1400" kern="1200" dirty="0" smtClean="0"/>
            <a:t>238,3</a:t>
          </a:r>
          <a:endParaRPr lang="ru-RU" sz="1400" kern="1200" dirty="0"/>
        </a:p>
      </dsp:txBody>
      <dsp:txXfrm>
        <a:off x="4193069" y="1816813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71494" y="2370309"/>
          <a:ext cx="582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76456" y="2448272"/>
          <a:ext cx="3995898" cy="4344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</a:t>
          </a:r>
          <a:r>
            <a:rPr lang="ru-RU" sz="1400" kern="1200" dirty="0" smtClean="0"/>
            <a:t>100,0</a:t>
          </a:r>
          <a:endParaRPr lang="ru-RU" sz="1400" kern="1200" dirty="0"/>
        </a:p>
      </dsp:txBody>
      <dsp:txXfrm>
        <a:off x="4189180" y="2460996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1108" y="2915986"/>
          <a:ext cx="66596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76456" y="3024336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</a:t>
          </a:r>
          <a:r>
            <a:rPr lang="ru-RU" sz="1400" kern="1200" dirty="0" smtClean="0"/>
            <a:t>24 301,0</a:t>
          </a:r>
          <a:endParaRPr lang="ru-RU" sz="1400" kern="1200" dirty="0"/>
        </a:p>
      </dsp:txBody>
      <dsp:txXfrm>
        <a:off x="4189160" y="3037040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0768" y="3491711"/>
          <a:ext cx="6727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76456" y="3600400"/>
          <a:ext cx="3995898" cy="4357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</a:t>
          </a:r>
          <a:r>
            <a:rPr lang="ru-RU" sz="1400" kern="1200" dirty="0" smtClean="0"/>
            <a:t>16,0</a:t>
          </a:r>
          <a:endParaRPr lang="ru-RU" sz="1400" kern="1200" dirty="0"/>
        </a:p>
      </dsp:txBody>
      <dsp:txXfrm>
        <a:off x="4189219" y="3613163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1787" y="4068794"/>
          <a:ext cx="65237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76456" y="4176464"/>
          <a:ext cx="3995898" cy="4419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</a:t>
          </a:r>
          <a:r>
            <a:rPr lang="ru-RU" sz="1400" kern="1200" dirty="0" smtClean="0"/>
            <a:t>19 741,5</a:t>
          </a:r>
          <a:endParaRPr lang="ru-RU" sz="1400" kern="1200" dirty="0"/>
        </a:p>
      </dsp:txBody>
      <dsp:txXfrm>
        <a:off x="4189402" y="4189410"/>
        <a:ext cx="3970006" cy="416105"/>
      </dsp:txXfrm>
    </dsp:sp>
    <dsp:sp modelId="{33A28A7F-039B-437A-8F2A-E0E180A8C607}">
      <dsp:nvSpPr>
        <dsp:cNvPr id="0" name=""/>
        <dsp:cNvSpPr/>
      </dsp:nvSpPr>
      <dsp:spPr>
        <a:xfrm rot="5400000">
          <a:off x="6144899" y="4647969"/>
          <a:ext cx="5901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176456" y="4752528"/>
          <a:ext cx="3995898" cy="4364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</a:t>
          </a:r>
          <a:r>
            <a:rPr lang="ru-RU" sz="1400" kern="1200" dirty="0" smtClean="0"/>
            <a:t>225,0</a:t>
          </a:r>
          <a:endParaRPr lang="ru-RU" sz="1600" kern="1200" dirty="0" smtClean="0"/>
        </a:p>
      </dsp:txBody>
      <dsp:txXfrm>
        <a:off x="4189239" y="4765311"/>
        <a:ext cx="3970332" cy="410890"/>
      </dsp:txXfrm>
    </dsp:sp>
    <dsp:sp modelId="{DFC5247D-BB36-4D40-BA60-FCF0AED99FF6}">
      <dsp:nvSpPr>
        <dsp:cNvPr id="0" name=""/>
        <dsp:cNvSpPr/>
      </dsp:nvSpPr>
      <dsp:spPr>
        <a:xfrm rot="5399647">
          <a:off x="6174432" y="5185260"/>
          <a:ext cx="0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176456" y="5256586"/>
          <a:ext cx="3996001" cy="4320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</a:t>
          </a:r>
          <a:r>
            <a:rPr lang="ru-RU" sz="1400" kern="1200" dirty="0" smtClean="0"/>
            <a:t>50,0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189109" y="5269239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1217,1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1217,1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1357,1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20 999,3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20 982,7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21 084,5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277235" y="1"/>
          <a:ext cx="8121158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294027" y="16793"/>
        <a:ext cx="8087574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299,4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184,4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330,0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291063" y="0"/>
          <a:ext cx="8228601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1600" kern="1200" dirty="0"/>
        </a:p>
      </dsp:txBody>
      <dsp:txXfrm>
        <a:off x="307855" y="16792"/>
        <a:ext cx="8195017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238,3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220,3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265,0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Энергоэффективность в Егорлыкском сельском поселении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1 576,9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105,0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1 145,0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7A06-68E0-4672-AD97-2BB0F1C092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8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" y="6531"/>
            <a:ext cx="9126584" cy="684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59" y="2581428"/>
            <a:ext cx="7920880" cy="168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ПОСЕЛЕНИЯ ЕГОРЛЫКСКОГО РАЙОНА НА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191" y="59404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FF00"/>
                </a:solidFill>
              </a:rPr>
              <a:t>Администрация Егорлыкского </a:t>
            </a:r>
            <a:endParaRPr lang="ru-RU" dirty="0" smtClean="0">
              <a:solidFill>
                <a:srgbClr val="FFFF00"/>
              </a:solidFill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сельского </a:t>
            </a:r>
            <a:r>
              <a:rPr lang="ru-RU" dirty="0">
                <a:solidFill>
                  <a:srgbClr val="FFFF00"/>
                </a:solidFill>
              </a:rPr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32656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НАЛОГА НА ДОХОДЫ ФИЗИЧЕСКИХ ЛИЦ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03032252"/>
              </p:ext>
            </p:extLst>
          </p:nvPr>
        </p:nvGraphicFramePr>
        <p:xfrm>
          <a:off x="107504" y="1700808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050" y="404664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ЕДИНОГО СЕЛЬСКОХОЗЯЙСТВЕННОГО НАЛОГА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88594434"/>
              </p:ext>
            </p:extLst>
          </p:nvPr>
        </p:nvGraphicFramePr>
        <p:xfrm>
          <a:off x="107504" y="1573635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04664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80882972"/>
              </p:ext>
            </p:extLst>
          </p:nvPr>
        </p:nvGraphicFramePr>
        <p:xfrm>
          <a:off x="107504" y="1577409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284" y="404664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05190550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ЕГОРЛЫКСКОГО СЕЛЬСКОГО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7460446"/>
              </p:ext>
            </p:extLst>
          </p:nvPr>
        </p:nvGraphicFramePr>
        <p:xfrm>
          <a:off x="35496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8" y="332656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8453809"/>
              </p:ext>
            </p:extLst>
          </p:nvPr>
        </p:nvGraphicFramePr>
        <p:xfrm>
          <a:off x="251520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637217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613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23969022"/>
              </p:ext>
            </p:extLst>
          </p:nvPr>
        </p:nvGraphicFramePr>
        <p:xfrm>
          <a:off x="262301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85074272"/>
              </p:ext>
            </p:extLst>
          </p:nvPr>
        </p:nvGraphicFramePr>
        <p:xfrm>
          <a:off x="176488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9" y="40466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1456061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6142172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33265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83552039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8189688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873" y="40466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8173941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налогоплательщики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64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«БЮДЖЕТ ДЛЯ ГРАЖДАН»?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0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73"/>
            <a:ext cx="3096344" cy="1940025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0"/>
            <a:ext cx="1865978" cy="19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73"/>
            <a:ext cx="2575536" cy="193165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23582380"/>
              </p:ext>
            </p:extLst>
          </p:nvPr>
        </p:nvGraphicFramePr>
        <p:xfrm>
          <a:off x="323528" y="3212976"/>
          <a:ext cx="85522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9073" y="2168860"/>
            <a:ext cx="840818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</a:t>
            </a:r>
            <a:r>
              <a:rPr lang="ru-RU" sz="2000" dirty="0" smtClean="0"/>
              <a:t>2025 </a:t>
            </a:r>
            <a:r>
              <a:rPr lang="ru-RU" sz="2000" dirty="0" smtClean="0"/>
              <a:t>ГОД И ПЛАНОВЫЙ ПЕРИОД </a:t>
            </a:r>
            <a:r>
              <a:rPr lang="ru-RU" sz="2000" dirty="0" smtClean="0"/>
              <a:t>2026 </a:t>
            </a:r>
            <a:r>
              <a:rPr lang="ru-RU" sz="2000" dirty="0" smtClean="0"/>
              <a:t>И </a:t>
            </a:r>
            <a:r>
              <a:rPr lang="ru-RU" sz="2000" dirty="0" smtClean="0"/>
              <a:t>2027 </a:t>
            </a:r>
            <a:r>
              <a:rPr lang="ru-RU" sz="2000" dirty="0" smtClean="0"/>
              <a:t>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7856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3977571"/>
              </p:ext>
            </p:extLst>
          </p:nvPr>
        </p:nvGraphicFramePr>
        <p:xfrm>
          <a:off x="179512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50912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 – основной вид безвозмездных перечислений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7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04933"/>
              </p:ext>
            </p:extLst>
          </p:nvPr>
        </p:nvGraphicFramePr>
        <p:xfrm>
          <a:off x="409984" y="2064926"/>
          <a:ext cx="8358188" cy="46378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9094"/>
                <a:gridCol w="4179094"/>
              </a:tblGrid>
              <a:tr h="1071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Дотации (от лат. «</a:t>
                      </a:r>
                      <a:r>
                        <a:rPr lang="en-US" sz="2400" dirty="0" smtClean="0"/>
                        <a:t>Dotatio</a:t>
                      </a:r>
                      <a:r>
                        <a:rPr lang="ru-RU" sz="2400" dirty="0" smtClean="0"/>
                        <a:t>» – дар, пожертвование)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Предоставляются</a:t>
                      </a:r>
                      <a:r>
                        <a:rPr lang="ru-RU" sz="2000" baseline="0" dirty="0" smtClean="0"/>
                        <a:t> без определения конкретной цели их использования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1888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Субвенции (от лат. «</a:t>
                      </a:r>
                      <a:r>
                        <a:rPr lang="en-US" sz="2400" dirty="0" smtClean="0"/>
                        <a:t>Subvenire</a:t>
                      </a:r>
                      <a:r>
                        <a:rPr lang="ru-RU" sz="2400" dirty="0" smtClean="0"/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 (от лат. «</a:t>
                      </a:r>
                      <a:r>
                        <a:rPr lang="en-US" sz="2400" dirty="0" smtClean="0"/>
                        <a:t>Subsidium</a:t>
                      </a:r>
                      <a:r>
                        <a:rPr lang="ru-RU" sz="2400" dirty="0" smtClean="0"/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9897147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 классификации расходов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08295"/>
              </p:ext>
            </p:extLst>
          </p:nvPr>
        </p:nvGraphicFramePr>
        <p:xfrm>
          <a:off x="467544" y="908719"/>
          <a:ext cx="8208912" cy="5472609"/>
        </p:xfrm>
        <a:graphic>
          <a:graphicData uri="http://schemas.openxmlformats.org/drawingml/2006/table">
            <a:tbl>
              <a:tblPr/>
              <a:tblGrid>
                <a:gridCol w="1335122"/>
                <a:gridCol w="1140417"/>
                <a:gridCol w="1074355"/>
                <a:gridCol w="917896"/>
                <a:gridCol w="917896"/>
                <a:gridCol w="1098694"/>
                <a:gridCol w="1098694"/>
                <a:gridCol w="625838"/>
              </a:tblGrid>
              <a:tr h="208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решения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9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Собрания депутатов Егорлыкского с.п от 26.12.2023         № 65 (первонач. утвержд.)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2024, (%)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2025, (%)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2026, (%)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60 772,70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70 239,40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115,6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68 762,80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70 127,40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9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58 280,5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67 579,3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67 012,7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99,2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70 127,2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2 492,2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2 660,1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106,7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1 750,1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65,8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60 772,7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70 239,4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115,6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68 762,8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70 127,4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профицит (+),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объему собственных доходов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Источники финансирования дефицита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45" marR="7245" marT="7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2025 </a:t>
            </a:r>
            <a:r>
              <a:rPr lang="ru-RU" altLang="ru-RU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год</a:t>
            </a:r>
            <a:r>
              <a:rPr lang="ru-RU" alt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07452341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848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ДОХОДОВ БЮДЖЕТА ЕГОРЛЫКСКОГО СЕЛЬСКОГО ПОСЕЛЕНИЯ В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2025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69962621"/>
              </p:ext>
            </p:extLst>
          </p:nvPr>
        </p:nvGraphicFramePr>
        <p:xfrm>
          <a:off x="107504" y="1628800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1405</TotalTime>
  <Words>1061</Words>
  <Application>Microsoft Office PowerPoint</Application>
  <PresentationFormat>Экран (4:3)</PresentationFormat>
  <Paragraphs>197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Презентация PowerPoint</vt:lpstr>
      <vt:lpstr>Презентация PowerPoint</vt:lpstr>
      <vt:lpstr>Презентация PowerPoint</vt:lpstr>
      <vt:lpstr>ДОХОДЫ БЮДЖЕТА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2025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113</cp:revision>
  <cp:lastPrinted>2018-11-30T08:52:40Z</cp:lastPrinted>
  <dcterms:created xsi:type="dcterms:W3CDTF">2018-11-28T11:29:23Z</dcterms:created>
  <dcterms:modified xsi:type="dcterms:W3CDTF">2025-01-21T12:54:31Z</dcterms:modified>
</cp:coreProperties>
</file>