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7"/>
  </p:notesMasterIdLst>
  <p:handoutMasterIdLst>
    <p:handoutMasterId r:id="rId8"/>
  </p:handoutMasterIdLst>
  <p:sldIdLst>
    <p:sldId id="420" r:id="rId5"/>
    <p:sldId id="385" r:id="rId6"/>
  </p:sldIdLst>
  <p:sldSz cx="9906000" cy="6858000" type="A4"/>
  <p:notesSz cx="9928225" cy="6797675"/>
  <p:defaultTextStyle>
    <a:defPPr>
      <a:defRPr lang="ru-RU"/>
    </a:defPPr>
    <a:lvl1pPr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341313" indent="115888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684213" indent="230188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025525" indent="346075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368425" indent="460375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Зайцев Александр Валентинович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  <a:srgbClr val="2677D0"/>
    <a:srgbClr val="6B6B6F"/>
    <a:srgbClr val="88888C"/>
    <a:srgbClr val="00B0F0"/>
    <a:srgbClr val="B02633"/>
    <a:srgbClr val="09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7025" autoAdjust="0"/>
  </p:normalViewPr>
  <p:slideViewPr>
    <p:cSldViewPr snapToGrid="0">
      <p:cViewPr varScale="1">
        <p:scale>
          <a:sx n="107" d="100"/>
          <a:sy n="107" d="100"/>
        </p:scale>
        <p:origin x="1644" y="114"/>
      </p:cViewPr>
      <p:guideLst>
        <p:guide orient="horz" pos="2160"/>
        <p:guide pos="384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-1986" y="-108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35208D-35BA-41E2-96A1-DFA2748DCE24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E0E826-3611-4665-B4A4-F80C424C6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3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C672A3-1F23-403E-9CE4-1C71839E402D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7" rIns="90992" bIns="4549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0992" tIns="45497" rIns="90992" bIns="4549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D482386-2CC2-4C4B-B97B-B8E64AC8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1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1313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213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5525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425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1773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4129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6481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8839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20800" y="5124451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6472" indent="0" algn="ctr">
              <a:buNone/>
            </a:lvl2pPr>
            <a:lvl3pPr marL="912946" indent="0" algn="ctr">
              <a:buNone/>
            </a:lvl3pPr>
            <a:lvl4pPr marL="1369416" indent="0" algn="ctr">
              <a:buNone/>
            </a:lvl4pPr>
            <a:lvl5pPr marL="1825892" indent="0" algn="ctr">
              <a:buNone/>
            </a:lvl5pPr>
            <a:lvl6pPr marL="2282362" indent="0" algn="ctr">
              <a:buNone/>
            </a:lvl6pPr>
            <a:lvl7pPr marL="2738839" indent="0" algn="ctr">
              <a:buNone/>
            </a:lvl7pPr>
            <a:lvl8pPr marL="3195307" indent="0" algn="ctr">
              <a:buNone/>
            </a:lvl8pPr>
            <a:lvl9pPr marL="3651779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8818696-3395-4506-B1F8-00331AB77E16}" type="datetimeFigureOut">
              <a:rPr lang="en-US"/>
              <a:pPr>
                <a:defRPr/>
              </a:pPr>
              <a:t>2/1/2022</a:t>
            </a:fld>
            <a:endParaRPr lang="en-US" sz="1600" dirty="0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64732-B5FB-4A4A-88CC-2A924166D1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D852F-6DB0-4677-BB30-C4D329DBB180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B7D7A-584F-498F-8D49-26DE70B52F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AD32-3772-4F11-9419-A8E8A9992DDE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F65F-3091-418D-9392-55DA423940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1910-07E8-413D-A413-2A02C5AAF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BRF_titul-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66838"/>
            <a:ext cx="990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 userDrawn="1"/>
        </p:nvSpPr>
        <p:spPr>
          <a:xfrm>
            <a:off x="0" y="4105191"/>
            <a:ext cx="9906000" cy="2752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8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11" descr="alllogo-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8888" y="-309563"/>
            <a:ext cx="2965450" cy="201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0691" y="5594873"/>
            <a:ext cx="4685269" cy="659027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353" indent="0" algn="ctr">
              <a:buNone/>
              <a:defRPr sz="1500"/>
            </a:lvl2pPr>
            <a:lvl3pPr marL="684709" indent="0" algn="ctr">
              <a:buNone/>
              <a:defRPr sz="1400"/>
            </a:lvl3pPr>
            <a:lvl4pPr marL="1027065" indent="0" algn="ctr">
              <a:buNone/>
              <a:defRPr sz="1200"/>
            </a:lvl4pPr>
            <a:lvl5pPr marL="1369416" indent="0" algn="ctr">
              <a:buNone/>
              <a:defRPr sz="1200"/>
            </a:lvl5pPr>
            <a:lvl6pPr marL="1711773" indent="0" algn="ctr">
              <a:buNone/>
              <a:defRPr sz="1200"/>
            </a:lvl6pPr>
            <a:lvl7pPr marL="2054129" indent="0" algn="ctr">
              <a:buNone/>
              <a:defRPr sz="1200"/>
            </a:lvl7pPr>
            <a:lvl8pPr marL="2396481" indent="0" algn="ctr">
              <a:buNone/>
              <a:defRPr sz="1200"/>
            </a:lvl8pPr>
            <a:lvl9pPr marL="2738839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30697" y="4118919"/>
            <a:ext cx="4685270" cy="1359244"/>
          </a:xfrm>
        </p:spPr>
        <p:txBody>
          <a:bodyPr>
            <a:norm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rPr lang="ru-RU" dirty="0" err="1"/>
              <a:t>Click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edit</a:t>
            </a:r>
            <a:r>
              <a:rPr lang="ru-RU" dirty="0"/>
              <a:t> </a:t>
            </a:r>
            <a:r>
              <a:rPr lang="ru-RU" dirty="0" err="1"/>
              <a:t>Master</a:t>
            </a:r>
            <a:r>
              <a:rPr lang="ru-RU" dirty="0"/>
              <a:t> </a:t>
            </a:r>
            <a:r>
              <a:rPr lang="ru-RU" dirty="0" err="1"/>
              <a:t>title</a:t>
            </a:r>
            <a:r>
              <a:rPr lang="ru-RU" dirty="0"/>
              <a:t> </a:t>
            </a:r>
            <a:r>
              <a:rPr lang="ru-RU" dirty="0" err="1"/>
              <a:t>style</a:t>
            </a:r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446216" y="5594872"/>
            <a:ext cx="4396412" cy="665893"/>
          </a:xfrm>
        </p:spPr>
        <p:txBody>
          <a:bodyPr>
            <a:noAutofit/>
          </a:bodyPr>
          <a:lstStyle>
            <a:lvl1pPr marL="0" indent="0" algn="r">
              <a:buNone/>
              <a:defRPr sz="15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Date Placeholder 26"/>
          <p:cNvSpPr>
            <a:spLocks noGrp="1"/>
          </p:cNvSpPr>
          <p:nvPr>
            <p:ph type="dt" sz="half" idx="11"/>
          </p:nvPr>
        </p:nvSpPr>
        <p:spPr>
          <a:xfrm>
            <a:off x="4957763" y="6315075"/>
            <a:ext cx="2311400" cy="365125"/>
          </a:xfrm>
        </p:spPr>
        <p:txBody>
          <a:bodyPr lIns="0" tIns="0" rIns="0" bIns="0" rtlCol="0" anchor="t"/>
          <a:lstStyle>
            <a:lvl1pPr algn="l">
              <a:defRPr sz="9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495071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5BE4E-EC72-4CCF-B331-EC59DC327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4357-6BDF-48E2-BCB4-2DF8D69F3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E6CA9-5EC4-41FD-9604-D99B0A150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9811" y="1208221"/>
            <a:ext cx="5360173" cy="713947"/>
          </a:xfrm>
        </p:spPr>
        <p:txBody>
          <a:bodyPr anchor="t">
            <a:normAutofit/>
          </a:bodyPr>
          <a:lstStyle>
            <a:lvl1pPr>
              <a:defRPr sz="1500"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58363" y="1208220"/>
            <a:ext cx="3268359" cy="5037267"/>
          </a:xfrm>
        </p:spPr>
        <p:txBody>
          <a:bodyPr>
            <a:normAutofit/>
          </a:bodyPr>
          <a:lstStyle>
            <a:lvl1pPr marL="0" indent="0">
              <a:buNone/>
              <a:defRPr sz="2300"/>
            </a:lvl1pPr>
            <a:lvl2pPr marL="342353" indent="0">
              <a:buNone/>
              <a:defRPr sz="2100"/>
            </a:lvl2pPr>
            <a:lvl3pPr marL="684709" indent="0">
              <a:buNone/>
              <a:defRPr sz="1800"/>
            </a:lvl3pPr>
            <a:lvl4pPr marL="1027065" indent="0">
              <a:buNone/>
              <a:defRPr sz="1500"/>
            </a:lvl4pPr>
            <a:lvl5pPr marL="1369416" indent="0">
              <a:buNone/>
              <a:defRPr sz="1500"/>
            </a:lvl5pPr>
            <a:lvl6pPr marL="1711773" indent="0">
              <a:buNone/>
              <a:defRPr sz="1500"/>
            </a:lvl6pPr>
            <a:lvl7pPr marL="2054129" indent="0">
              <a:buNone/>
              <a:defRPr sz="1500"/>
            </a:lvl7pPr>
            <a:lvl8pPr marL="2396481" indent="0">
              <a:buNone/>
              <a:defRPr sz="1500"/>
            </a:lvl8pPr>
            <a:lvl9pPr marL="2738839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9811" y="2114382"/>
            <a:ext cx="5360173" cy="4139043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353" indent="0">
              <a:buNone/>
              <a:defRPr sz="1100"/>
            </a:lvl2pPr>
            <a:lvl3pPr marL="684709" indent="0">
              <a:buNone/>
              <a:defRPr sz="900"/>
            </a:lvl3pPr>
            <a:lvl4pPr marL="1027065" indent="0">
              <a:buNone/>
              <a:defRPr sz="800"/>
            </a:lvl4pPr>
            <a:lvl5pPr marL="1369416" indent="0">
              <a:buNone/>
              <a:defRPr sz="800"/>
            </a:lvl5pPr>
            <a:lvl6pPr marL="1711773" indent="0">
              <a:buNone/>
              <a:defRPr sz="800"/>
            </a:lvl6pPr>
            <a:lvl7pPr marL="2054129" indent="0">
              <a:buNone/>
              <a:defRPr sz="800"/>
            </a:lvl7pPr>
            <a:lvl8pPr marL="2396481" indent="0">
              <a:buNone/>
              <a:defRPr sz="800"/>
            </a:lvl8pPr>
            <a:lvl9pPr marL="2738839" indent="0">
              <a:buNone/>
              <a:defRPr sz="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57DB1-59F8-4653-9DD0-07DD3BA14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1543-CA11-4EB1-9792-735B560B91FC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6E1C-25B2-442C-A863-4973F90E2B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>
          <a:xfrm>
            <a:off x="0" y="4105191"/>
            <a:ext cx="9906000" cy="2752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 descr="CBRF-Razdelitel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73188"/>
            <a:ext cx="99060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alllogo-02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8888" y="-309563"/>
            <a:ext cx="2965450" cy="201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16843-69A6-46D3-8EED-8F3277760A98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DAB0-B46E-4A4A-AA4A-692A42128C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E90EF-5DD0-44EF-A5F0-7A3EBA098C1B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055C-B50A-44F5-BE8E-5538E281E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3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3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54CD-9C63-45C0-8772-1143A948FA4C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60BB-4B4C-4639-8044-7B0ABF2570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E835B-8013-49E3-9466-A7EC8A667E21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F46C-326B-4BC8-BCC6-5230D1BDF9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C92B1-908F-4F31-BD11-02EA8377765C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5996-514B-41D4-8773-6C5A1024CF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1650" y="1219204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A5A7-16FB-48D7-8EDD-2D130C20F44D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3D85-D968-4E36-AF34-E972D0336A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3883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E12D-850F-44D5-915A-09BBA4493232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4E1A-91CC-407D-83DE-D0B128FB9C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524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2" tIns="45645" rIns="91292" bIns="4564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2" tIns="45645" rIns="91292" bIns="456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2479675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l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5E5F42E-E47F-463A-B41F-74D6B7C61D71}" type="datetimeFigureOut">
              <a:rPr lang="en-US"/>
              <a:pPr>
                <a:defRPr/>
              </a:pPr>
              <a:t>2/1/2022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r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63575" y="6356350"/>
            <a:ext cx="2146300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l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A2F497A-6CE9-4C20-AE3F-CFAC8A03B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95300" y="1143000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8"/>
          <p:cNvCxnSpPr/>
          <p:nvPr userDrawn="1"/>
        </p:nvCxnSpPr>
        <p:spPr>
          <a:xfrm flipH="1">
            <a:off x="268288" y="838200"/>
            <a:ext cx="390525" cy="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9"/>
          <p:cNvCxnSpPr/>
          <p:nvPr userDrawn="1"/>
        </p:nvCxnSpPr>
        <p:spPr>
          <a:xfrm flipH="1">
            <a:off x="658813" y="847725"/>
            <a:ext cx="1990725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1"/>
          <p:cNvCxnSpPr/>
          <p:nvPr userDrawn="1"/>
        </p:nvCxnSpPr>
        <p:spPr>
          <a:xfrm flipH="1">
            <a:off x="2636838" y="838200"/>
            <a:ext cx="6873875" cy="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/>
          <p:cNvCxnSpPr/>
          <p:nvPr userDrawn="1"/>
        </p:nvCxnSpPr>
        <p:spPr>
          <a:xfrm flipV="1">
            <a:off x="660400" y="307975"/>
            <a:ext cx="0" cy="53975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2"/>
          <p:cNvCxnSpPr/>
          <p:nvPr userDrawn="1"/>
        </p:nvCxnSpPr>
        <p:spPr>
          <a:xfrm flipV="1">
            <a:off x="2646363" y="307975"/>
            <a:ext cx="0" cy="53975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755650" y="539750"/>
            <a:ext cx="1852613" cy="92075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cap="all" dirty="0">
                <a:solidFill>
                  <a:srgbClr val="000000"/>
                </a:solidFill>
                <a:latin typeface="+mn-lt"/>
              </a:rPr>
              <a:t>Название презентации</a:t>
            </a:r>
            <a:endParaRPr lang="en-US" sz="600" cap="all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40" name="Picture 4" descr="CBRF-Logo_20mm.png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0300"/>
          <a:stretch>
            <a:fillRect/>
          </a:stretch>
        </p:blipFill>
        <p:spPr bwMode="auto">
          <a:xfrm>
            <a:off x="301625" y="415925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1" r:id="rId4"/>
    <p:sldLayoutId id="2147483682" r:id="rId5"/>
    <p:sldLayoutId id="2147483686" r:id="rId6"/>
    <p:sldLayoutId id="2147483687" r:id="rId7"/>
    <p:sldLayoutId id="2147483688" r:id="rId8"/>
    <p:sldLayoutId id="2147483689" r:id="rId9"/>
    <p:sldLayoutId id="2147483683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 spd="slow">
    <p:push dir="u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0738" indent="-227013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5375" indent="-227013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68425" indent="-227013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3298" indent="-182595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5892" indent="-182595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08478" indent="-182595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1066" indent="-182595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jpeg"/><Relationship Id="rId11" Type="http://schemas.openxmlformats.org/officeDocument/2006/relationships/hyperlink" Target="mailto:60siao@cbr.ru" TargetMode="External"/><Relationship Id="rId5" Type="http://schemas.openxmlformats.org/officeDocument/2006/relationships/image" Target="../media/image17.png"/><Relationship Id="rId15" Type="http://schemas.openxmlformats.org/officeDocument/2006/relationships/image" Target="../media/image26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847725"/>
            <a:ext cx="9906000" cy="601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0" y="0"/>
            <a:ext cx="9906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1507" name="Заголовок 1"/>
          <p:cNvSpPr txBox="1">
            <a:spLocks/>
          </p:cNvSpPr>
          <p:nvPr/>
        </p:nvSpPr>
        <p:spPr bwMode="auto">
          <a:xfrm>
            <a:off x="2671763" y="268288"/>
            <a:ext cx="68214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74" tIns="34238" rIns="68474" bIns="34238" anchor="ctr"/>
          <a:lstStyle/>
          <a:p>
            <a:pPr algn="r" eaLnBrk="0" hangingPunct="0">
              <a:lnSpc>
                <a:spcPct val="80000"/>
              </a:lnSpc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38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5300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53000" y="0"/>
            <a:ext cx="4953000" cy="277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31"/>
          <p:cNvSpPr txBox="1">
            <a:spLocks noChangeArrowheads="1"/>
          </p:cNvSpPr>
          <p:nvPr/>
        </p:nvSpPr>
        <p:spPr bwMode="auto">
          <a:xfrm>
            <a:off x="993775" y="166688"/>
            <a:ext cx="3865563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b="1">
                <a:solidFill>
                  <a:srgbClr val="404040"/>
                </a:solidFill>
                <a:latin typeface="Calibri" pitchFamily="34" charset="0"/>
              </a:rPr>
              <a:t>Нелегальная деятельность на финансовом рынке</a:t>
            </a:r>
            <a:r>
              <a:rPr lang="ru-RU">
                <a:solidFill>
                  <a:srgbClr val="404040"/>
                </a:solidFill>
                <a:latin typeface="Calibri" pitchFamily="34" charset="0"/>
              </a:rPr>
              <a:t> – деятельность на финансовом рынке, осуществляемая лицами, не имеющими соответствующей лицензии Банка России и не включенными в государственные реестры Банка России, в том числе деятельность финансовых пирамид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42875" y="1525588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4" name="Picture 13" descr="\\S03ifs\obmen\ОПНД\ЕИСПД\Новая папка\spy-icon-vector-1291885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00" y="176213"/>
            <a:ext cx="914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5" descr="\\S03ifs\obmen\ОПНД\ЕИСПД\Новая папка\Pochemu-nuzhno-berech-kreditnuu-istoriu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1825" y="1625600"/>
            <a:ext cx="16668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198438" y="1625600"/>
            <a:ext cx="2987675" cy="11271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r">
              <a:lnSpc>
                <a:spcPct val="800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Нелегальные кредиторы</a:t>
            </a:r>
          </a:p>
          <a:p>
            <a:pPr algn="l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организации, не состоящие в реестрах СРМ или не имеющие лицензию Банка России, но выдающие денежные средства под проценты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739775" y="2871788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7000" y="4873625"/>
            <a:ext cx="4800600" cy="184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Статья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5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закона Ростовской области от 25.10.2002 N 273-ЗС «Об административных правонарушениях»: 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размещение информационных материалов вне установленных для этой цели мест влечет наложение административного штрафа на граждан в размере от 200 до 700  руб.;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нанесение надписей и иных графических изображений вне установленных для этой цели мест влечет наложение административного штрафа на граждан в размере от 1 000 до 3 000 руб.;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организация совершения гражданами указанных действий влечет наложение административного штрафа на граждан от 3 500 до 5 000 руб.; на должностных лиц – от 40 000 до 50 000 рублей; на юридических лиц – от 60 000 до 100 000 руб.</a:t>
            </a:r>
          </a:p>
        </p:txBody>
      </p:sp>
      <p:pic>
        <p:nvPicPr>
          <p:cNvPr id="31" name="Рисунок 30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950" y="3003550"/>
            <a:ext cx="1773238" cy="1697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941513" y="3267075"/>
            <a:ext cx="2957512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Анонимные кредиторы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Размещение объявлений о предоставлении кредитов/займов без указания наименования лица, предоставляющего услугу.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641350" y="4862513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22" name="Picture 2" descr="\\ifs.krasnodar.cbr.ru\home$\03ZaycevAV\Desktop\полез\картинки\картинки\5037b85s-192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9530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6321425" y="439738"/>
            <a:ext cx="3536950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случае обнаружения субъекта, предположительно осуществляющего нелегальную деятельность </a:t>
            </a:r>
          </a:p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 финансовом рынке, предлагаем выполнить следующие действия: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53000" y="2778125"/>
            <a:ext cx="4953000" cy="409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pic>
        <p:nvPicPr>
          <p:cNvPr id="21525" name="Picture 3" descr="\\ifs.krasnodar.cbr.ru\home$\03ZaycevAV\Desktop\полез\картинки\картинки\мошенники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0613" y="735013"/>
            <a:ext cx="20431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4953000" y="3206750"/>
            <a:ext cx="384492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Проверить, состоит ли организация в реестре участников финансового рынка</a:t>
            </a: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>
              <a:latin typeface="+mn-lt"/>
            </a:endParaRP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В случае отсутствия в реестре, по возможности, зафиксировать субъект на фото</a:t>
            </a: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>
              <a:latin typeface="+mn-lt"/>
            </a:endParaRP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Сообщить информацию о субъекте в Отделение по Ростовской области </a:t>
            </a:r>
            <a:endParaRPr lang="en-US" sz="1800" dirty="0">
              <a:latin typeface="+mn-lt"/>
            </a:endParaRP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</a:rPr>
              <a:t>     </a:t>
            </a:r>
            <a:r>
              <a:rPr lang="ru-RU" sz="1800" dirty="0">
                <a:latin typeface="+mn-lt"/>
              </a:rPr>
              <a:t>Южного ГУ Банка России</a:t>
            </a:r>
          </a:p>
        </p:txBody>
      </p:sp>
      <p:pic>
        <p:nvPicPr>
          <p:cNvPr id="21527" name="Picture 4" descr="\\ifs.krasnodar.cbr.ru\home$\03ZaycevAV\Desktop\полез\картинки\Reestr-bankovskih-garantij-po-44-FZ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7863" y="3325813"/>
            <a:ext cx="17399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5" descr="\\ifs.krasnodar.cbr.ru\home$\03ZaycevAV\Desktop\полез\картинки\человечки\dreamstime_xs_17982301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6475" y="5468938"/>
            <a:ext cx="1089025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Прямая соединительная линия 36"/>
          <p:cNvCxnSpPr/>
          <p:nvPr/>
        </p:nvCxnSpPr>
        <p:spPr>
          <a:xfrm flipH="1">
            <a:off x="6083300" y="4198938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848475" y="5311775"/>
            <a:ext cx="30575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31" name="Picture 6" descr="\\S03ifs\obmen\ОПНД\ЕИСПД\Новая папка\251cb64408480425fcfad720d96be597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97925" y="4302125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847725"/>
            <a:ext cx="9906000" cy="601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0" y="0"/>
            <a:ext cx="9906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2671763" y="268288"/>
            <a:ext cx="68214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74" tIns="34238" rIns="68474" bIns="34238" anchor="ctr"/>
          <a:lstStyle/>
          <a:p>
            <a:pPr algn="r" eaLnBrk="0" hangingPunct="0">
              <a:lnSpc>
                <a:spcPct val="80000"/>
              </a:lnSpc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5300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225" y="63500"/>
            <a:ext cx="42862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Как </a:t>
            </a:r>
            <a:r>
              <a:rPr lang="ru-RU" sz="1800" dirty="0">
                <a:latin typeface="+mn-lt"/>
              </a:rPr>
              <a:t>проверить, состоит ли организация в реестре участников финансового рынка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13" y="1246188"/>
            <a:ext cx="1625600" cy="20224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3" name="Прямая соединительная линия 32"/>
          <p:cNvCxnSpPr>
            <a:endCxn id="23" idx="2"/>
          </p:cNvCxnSpPr>
          <p:nvPr/>
        </p:nvCxnSpPr>
        <p:spPr>
          <a:xfrm>
            <a:off x="4953000" y="0"/>
            <a:ext cx="0" cy="685800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04900" y="895350"/>
            <a:ext cx="37798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На официальном сайте Банка России </a:t>
            </a:r>
          </a:p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u="sng" dirty="0">
                <a:solidFill>
                  <a:srgbClr val="2677D0"/>
                </a:solidFill>
                <a:latin typeface="+mn-lt"/>
              </a:rPr>
              <a:t>https://www.cbr.ru/</a:t>
            </a:r>
            <a:endParaRPr lang="ru-RU" sz="1600" u="sng" dirty="0">
              <a:solidFill>
                <a:srgbClr val="2677D0"/>
              </a:solidFill>
              <a:latin typeface="+mn-lt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42875" y="819150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 bwMode="auto">
          <a:xfrm>
            <a:off x="125413" y="3359150"/>
            <a:ext cx="1501775" cy="2262188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2542" name="TextBox 6"/>
          <p:cNvSpPr txBox="1">
            <a:spLocks noChangeArrowheads="1"/>
          </p:cNvSpPr>
          <p:nvPr/>
        </p:nvSpPr>
        <p:spPr bwMode="auto">
          <a:xfrm>
            <a:off x="1751013" y="1492250"/>
            <a:ext cx="3162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 b="1">
                <a:latin typeface="Calibri" pitchFamily="34" charset="0"/>
              </a:rPr>
              <a:t>Реестры субъектов микрофинансирования</a:t>
            </a:r>
          </a:p>
        </p:txBody>
      </p:sp>
      <p:sp>
        <p:nvSpPr>
          <p:cNvPr id="22543" name="TextBox 40"/>
          <p:cNvSpPr txBox="1">
            <a:spLocks noChangeArrowheads="1"/>
          </p:cNvSpPr>
          <p:nvPr/>
        </p:nvSpPr>
        <p:spPr bwMode="auto">
          <a:xfrm>
            <a:off x="3605213" y="2881313"/>
            <a:ext cx="1308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 b="1">
                <a:latin typeface="Calibri" pitchFamily="34" charset="0"/>
              </a:rPr>
              <a:t>Справочник УФР</a:t>
            </a:r>
          </a:p>
        </p:txBody>
      </p:sp>
      <p:pic>
        <p:nvPicPr>
          <p:cNvPr id="22544" name="Picture 8" descr="\\S03ifs\obmen\ОПНД\ЕИСПД\Новая папка\егрюл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" y="5759450"/>
            <a:ext cx="1020763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3175"/>
            <a:ext cx="8461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Прямая соединительная линия 47"/>
          <p:cNvCxnSpPr/>
          <p:nvPr/>
        </p:nvCxnSpPr>
        <p:spPr>
          <a:xfrm flipH="1" flipV="1">
            <a:off x="1431925" y="5357813"/>
            <a:ext cx="236538" cy="4016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311275" y="5284788"/>
            <a:ext cx="169863" cy="1555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 flipV="1">
            <a:off x="1668463" y="1679575"/>
            <a:ext cx="2195512" cy="1968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"/>
          <a:stretch/>
        </p:blipFill>
        <p:spPr bwMode="auto">
          <a:xfrm>
            <a:off x="1858963" y="1971675"/>
            <a:ext cx="1627187" cy="81121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5" name="Прямоугольник 74"/>
          <p:cNvSpPr/>
          <p:nvPr/>
        </p:nvSpPr>
        <p:spPr>
          <a:xfrm>
            <a:off x="1501775" y="1601788"/>
            <a:ext cx="209550" cy="2047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67" name="Прямая соединительная линия 66"/>
          <p:cNvCxnSpPr>
            <a:endCxn id="68" idx="3"/>
          </p:cNvCxnSpPr>
          <p:nvPr/>
        </p:nvCxnSpPr>
        <p:spPr>
          <a:xfrm flipH="1" flipV="1">
            <a:off x="3348038" y="2382838"/>
            <a:ext cx="430212" cy="49847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3219450" y="2305050"/>
            <a:ext cx="128588" cy="1539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1363663" y="5708650"/>
            <a:ext cx="12747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Организацию можно проверить на сайте ФНС России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58963" y="2738438"/>
            <a:ext cx="1627187" cy="135572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04" name="Прямая соединительная линия 103"/>
          <p:cNvCxnSpPr/>
          <p:nvPr/>
        </p:nvCxnSpPr>
        <p:spPr>
          <a:xfrm flipH="1">
            <a:off x="5068888" y="817563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4960938" y="92075"/>
            <a:ext cx="4287837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Как с</a:t>
            </a:r>
            <a:r>
              <a:rPr lang="ru-RU" sz="1800" dirty="0">
                <a:latin typeface="+mn-lt"/>
              </a:rPr>
              <a:t>ообщить информацию о субъекте в Банк России</a:t>
            </a:r>
          </a:p>
        </p:txBody>
      </p:sp>
      <p:pic>
        <p:nvPicPr>
          <p:cNvPr id="22557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5425" y="22225"/>
            <a:ext cx="80168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49873">
            <a:off x="9324975" y="74613"/>
            <a:ext cx="3905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TextBox 107"/>
          <p:cNvSpPr txBox="1"/>
          <p:nvPr/>
        </p:nvSpPr>
        <p:spPr>
          <a:xfrm>
            <a:off x="5210175" y="3605213"/>
            <a:ext cx="4443413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r">
              <a:lnSpc>
                <a:spcPct val="800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При обнаружении рекламы нелегального кредитора или финансовой пирамиды, информацию и фотоматериалы можно направить в Отделение Ростов-на-Дону Южного ГУ Банка России</a:t>
            </a:r>
          </a:p>
        </p:txBody>
      </p:sp>
      <p:pic>
        <p:nvPicPr>
          <p:cNvPr id="22560" name="Picture 13" descr="\\S03ifs\obmen\ОПНД\ЕИСПД\Новая папка\Staff-Condolence-Email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5788" y="4967288"/>
            <a:ext cx="6937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1" name="TextBox 116"/>
          <p:cNvSpPr txBox="1">
            <a:spLocks noChangeArrowheads="1"/>
          </p:cNvSpPr>
          <p:nvPr/>
        </p:nvSpPr>
        <p:spPr bwMode="auto">
          <a:xfrm>
            <a:off x="6716713" y="5024438"/>
            <a:ext cx="27035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solidFill>
                  <a:srgbClr val="595959"/>
                </a:solidFill>
                <a:latin typeface="Calibri" pitchFamily="34" charset="0"/>
              </a:rPr>
              <a:t>на электронную почту</a:t>
            </a:r>
            <a:r>
              <a:rPr lang="ru-RU" sz="1800">
                <a:solidFill>
                  <a:srgbClr val="595959"/>
                </a:solidFill>
                <a:latin typeface="Calibri" pitchFamily="34" charset="0"/>
              </a:rPr>
              <a:t>:</a:t>
            </a:r>
          </a:p>
          <a:p>
            <a:r>
              <a:rPr lang="ru-RU" sz="2000" b="1">
                <a:solidFill>
                  <a:srgbClr val="0070C0"/>
                </a:solidFill>
                <a:latin typeface="Calibri" pitchFamily="34" charset="0"/>
                <a:hlinkClick r:id="rId11"/>
              </a:rPr>
              <a:t>60</a:t>
            </a:r>
            <a:r>
              <a:rPr lang="en-US" sz="2000" b="1">
                <a:solidFill>
                  <a:srgbClr val="0070C0"/>
                </a:solidFill>
                <a:latin typeface="Gill Sans MT" pitchFamily="34" charset="0"/>
                <a:hlinkClick r:id="rId11"/>
              </a:rPr>
              <a:t>siao@cbr.ru</a:t>
            </a:r>
            <a:endParaRPr lang="ru-RU" sz="2000" b="1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2562" name="Рисунок 3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7925" y="3086100"/>
            <a:ext cx="115093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3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3975" y="1704975"/>
            <a:ext cx="90805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5068888" y="6083300"/>
            <a:ext cx="3100387" cy="468313"/>
          </a:xfrm>
        </p:spPr>
        <p:txBody>
          <a:bodyPr rtlCol="0">
            <a:spAutoFit/>
          </a:bodyPr>
          <a:lstStyle/>
          <a:p>
            <a:pPr marL="0" indent="0" defTabSz="684709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Телефон для консультации:</a:t>
            </a:r>
          </a:p>
          <a:p>
            <a:pPr marL="0" indent="0" defTabSz="684709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(863) 261-39-23</a:t>
            </a:r>
            <a:endParaRPr lang="ru-RU" sz="12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5076825" y="3425825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66" name="Picture 2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1825" y="1184275"/>
            <a:ext cx="1296988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7" name="TextBox 45"/>
          <p:cNvSpPr txBox="1">
            <a:spLocks noChangeArrowheads="1"/>
          </p:cNvSpPr>
          <p:nvPr/>
        </p:nvSpPr>
        <p:spPr bwMode="auto">
          <a:xfrm>
            <a:off x="5105400" y="1081088"/>
            <a:ext cx="2962275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Останови распространение рекламы нелегальной деятельности на финансовом рынке!</a:t>
            </a:r>
          </a:p>
        </p:txBody>
      </p:sp>
      <p:pic>
        <p:nvPicPr>
          <p:cNvPr id="22568" name="Рисунок 52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5300" y="4368800"/>
            <a:ext cx="14160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9" name="TextBox 55"/>
          <p:cNvSpPr txBox="1">
            <a:spLocks noChangeArrowheads="1"/>
          </p:cNvSpPr>
          <p:nvPr/>
        </p:nvSpPr>
        <p:spPr bwMode="auto">
          <a:xfrm>
            <a:off x="2671763" y="5880100"/>
            <a:ext cx="22129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i="1">
                <a:latin typeface="Calibri" pitchFamily="34" charset="0"/>
              </a:rPr>
              <a:t>Список компаний с выявленными признаками нелегальной деятельности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EmailHeaders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7B191A736711040A86E2D9E82074592" ma:contentTypeVersion="6" ma:contentTypeDescription="Создание документа." ma:contentTypeScope="" ma:versionID="91e06f2d5588a6dd4201b2d3310ae533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306648fc45ca2e70863ac7a89a10ae35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EmailHead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8" nillable="true" ma:displayName="Отправитель сообщения" ma:hidden="true" ma:internalName="EmailSender">
      <xsd:simpleType>
        <xsd:restriction base="dms:Note">
          <xsd:maxLength value="255"/>
        </xsd:restriction>
      </xsd:simpleType>
    </xsd:element>
    <xsd:element name="EmailTo" ma:index="9" nillable="true" ma:displayName="Cообщение - поле Кому" ma:hidden="true" ma:internalName="EmailTo">
      <xsd:simpleType>
        <xsd:restriction base="dms:Note">
          <xsd:maxLength value="255"/>
        </xsd:restriction>
      </xsd:simpleType>
    </xsd:element>
    <xsd:element name="EmailCc" ma:index="10" nillable="true" ma:displayName="Cообщение - поле Копия" ma:hidden="true" ma:internalName="EmailCc">
      <xsd:simpleType>
        <xsd:restriction base="dms:Note">
          <xsd:maxLength value="255"/>
        </xsd:restriction>
      </xsd:simpleType>
    </xsd:element>
    <xsd:element name="EmailFrom" ma:index="11" nillable="true" ma:displayName="Cообщение - поле От" ma:hidden="true" ma:internalName="EmailFrom">
      <xsd:simpleType>
        <xsd:restriction base="dms:Text"/>
      </xsd:simpleType>
    </xsd:element>
    <xsd:element name="EmailSubject" ma:index="12" nillable="true" ma:displayName="Тема сообщения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3" nillable="true" ma:displayName="Заголовки электронной почты" ma:hidden="true" ma:internalName="EmailHeader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AA5162-A3FC-4364-8E6B-E6EAC4C0B96C}">
  <ds:schemaRefs>
    <ds:schemaRef ds:uri="http://schemas.microsoft.com/office/2006/metadata/properties"/>
    <ds:schemaRef ds:uri="http://purl.org/dc/terms/"/>
    <ds:schemaRef ds:uri="http://schemas.microsoft.com/sharepoint/v4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C7E759-53C7-4702-8B4E-EC8C849E8C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631744-B2E8-4605-9BBA-6AAD172279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16957</TotalTime>
  <Words>341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Презентация PowerPoint</vt:lpstr>
      <vt:lpstr>Презентация PowerPoint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Kislova Ekaterina</dc:creator>
  <cp:lastModifiedBy>Роман Школа</cp:lastModifiedBy>
  <cp:revision>1201</cp:revision>
  <cp:lastPrinted>2018-12-25T10:50:28Z</cp:lastPrinted>
  <dcterms:created xsi:type="dcterms:W3CDTF">2014-11-11T13:51:28Z</dcterms:created>
  <dcterms:modified xsi:type="dcterms:W3CDTF">2022-02-01T19:08:52Z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0x010100A7B191A736711040A86E2D9E82074592</vt:lpwstr>
  </property>
  <property fmtid="{D5CDD505-2E9C-101B-9397-08002B2CF9AE}" pid="3" name="EmailTo">
    <vt:lpwstr/>
  </property>
  <property fmtid="{D5CDD505-2E9C-101B-9397-08002B2CF9AE}" pid="4" name="EmailHeaders">
    <vt:lpwstr/>
  </property>
  <property fmtid="{D5CDD505-2E9C-101B-9397-08002B2CF9AE}" pid="5" name="EmailSender">
    <vt:lpwstr/>
  </property>
  <property fmtid="{D5CDD505-2E9C-101B-9397-08002B2CF9AE}" pid="6" name="EmailFrom">
    <vt:lpwstr/>
  </property>
  <property fmtid="{D5CDD505-2E9C-101B-9397-08002B2CF9AE}" pid="7" name="EmailSubject">
    <vt:lpwstr/>
  </property>
  <property fmtid="{D5CDD505-2E9C-101B-9397-08002B2CF9AE}" pid="8" name="EmailCc">
    <vt:lpwstr/>
  </property>
</Properties>
</file>